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9" r:id="rId5"/>
    <p:sldId id="290" r:id="rId6"/>
    <p:sldId id="289" r:id="rId7"/>
    <p:sldId id="259" r:id="rId8"/>
    <p:sldId id="261" r:id="rId9"/>
    <p:sldId id="262" r:id="rId10"/>
    <p:sldId id="263" r:id="rId11"/>
    <p:sldId id="264" r:id="rId12"/>
    <p:sldId id="271" r:id="rId13"/>
    <p:sldId id="270" r:id="rId14"/>
    <p:sldId id="265" r:id="rId15"/>
    <p:sldId id="285" r:id="rId16"/>
    <p:sldId id="272" r:id="rId17"/>
    <p:sldId id="273" r:id="rId18"/>
    <p:sldId id="286" r:id="rId19"/>
    <p:sldId id="275" r:id="rId20"/>
    <p:sldId id="276" r:id="rId21"/>
    <p:sldId id="277" r:id="rId22"/>
    <p:sldId id="280" r:id="rId23"/>
    <p:sldId id="294" r:id="rId24"/>
    <p:sldId id="278" r:id="rId25"/>
    <p:sldId id="279" r:id="rId26"/>
    <p:sldId id="287" r:id="rId27"/>
    <p:sldId id="291" r:id="rId28"/>
    <p:sldId id="281" r:id="rId29"/>
    <p:sldId id="292" r:id="rId30"/>
    <p:sldId id="293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BD17F-B6F7-D2D0-3630-012BD3FEF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8DA831-5D8D-D37F-C5AD-F9F1A98ED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320724-1352-C3A9-F2AA-0F161DCCB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21.11.2025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937268-0EAB-1169-A8B2-06180A88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BB2750-F058-A380-3743-696059B9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518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22671-5997-B3F0-1CF5-FE693B6F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0C58ABE-0AA1-5035-CC95-C31EA7DEC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6E4E59-08D4-3F97-A481-26A03B87E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21.11.2025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612C97-AD20-9B74-1D9E-20E6D0AF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DBA50A-CF5D-F52F-ADFD-E27A8EC0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72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5728371-BBF1-C052-5C83-60B90C1898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F90CBDC-54AC-0F04-BFCF-D191D5AE2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78DCFD-149E-564A-688C-62291B737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21.11.2025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5F0560-6883-F96E-16B1-C6C143DD6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259203-947D-2A0B-2F17-691028A5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25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CEE73-FF5F-D062-8CC5-8CDD5A4F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592C3B-FF04-3CDD-F8D3-D96870E61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3D8B3E-0C15-3BBB-10E9-73474C9B5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21.11.2025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90C292-299E-289C-C4C5-DF4A73B1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CA3FBA-4315-3B13-6AD9-EF20822B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0878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48B0F8-9531-246A-350F-18F57DB9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4ED5CA-A6A8-F8A8-EAF2-C5D7EDAE2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A1835A-4701-4541-B51C-AB65AF88F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21.11.2025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8A0C0A-E49C-3701-3F1D-A16AE4FE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CF2EFE-1316-9937-893C-AEF3ACE9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94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B3FD90-3A06-6EDD-09AA-67A7D6A56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63343F-1856-3FC0-2FE5-224687A8A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2304A2-A8AB-49EA-813E-B899E3E38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8E7F94-673A-5908-F2A7-B5A0A4C0A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21.11.2025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9D10C7-CCB7-074E-BBF1-62FDCE584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DC28F4-3DD1-0930-418F-9261A917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66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E7DCA2-93E3-4A8F-E375-B26351300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50B223-5A46-1B7F-2518-B1695E29B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E6FDC1E-0D03-43F8-3BE8-791DAEFCE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B752D2D-049E-6875-C4A0-78DF105A08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AF88B04-52FC-A4C7-222E-5E445B22FD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B40C4A-AD29-81C2-4B4C-A34A3EEA8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21.11.2025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C8F5526-7555-0A36-D599-DB2C93979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6DECF9A-0E2A-8864-A192-91025021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636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25DB98-A5B5-3438-3616-DF66F3DA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170717A-616B-3B17-373F-3F866473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21.11.2025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9C2CB1-2633-0F01-61F4-D821EB2E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B34473C-F1C2-7452-CA68-4B736EC2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378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1B7CACC-DF26-B62A-AD80-9CF8CDD9C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21.11.2025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6EC42A-449A-823F-419D-3907F1F0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1BA030-F1E0-FE9F-D717-74821A54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96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4A86C9-5C65-B65D-425F-DE3113E11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5084B0-1F47-AAE3-0198-4E63A45CC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160BF8-1A7A-B36F-50A5-3998B09E9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8F8D2F-7724-1061-E98D-9E231407B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21.11.2025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2CD5AB-4E05-098A-0C4E-32CF1BDDF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355C40-5D02-2C51-A75F-95A78409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196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956929-FD75-C0AE-7C5C-C6456727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35B8921-5168-4761-240F-1F2D4296D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9AE9BF-D85D-484B-3084-2BB43B9DF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C30992-2BD0-C25C-D77B-DDDD95DF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32C1-3ED5-4010-A406-387B849F8C51}" type="datetimeFigureOut">
              <a:rPr lang="ru-RU" smtClean="0"/>
              <a:t>21.11.2025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71DED5-75B2-472E-7970-EEBC35C4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CE7235-A1FA-507C-BDA3-FF60840C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2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3F10A-1CBC-F46A-8ACA-52DEEE23C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2AAE10-3298-EBED-1AAB-4FC595678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2D3DF7-F658-A4E6-AC36-CFE6343722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132C1-3ED5-4010-A406-387B849F8C51}" type="datetimeFigureOut">
              <a:rPr lang="ru-RU" smtClean="0"/>
              <a:t>21.11.2025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D00B84-0413-2BF8-AAE6-2D3092BE5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D3A335-BD73-C78E-0328-9E641CD68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D4B0C-12DF-447C-B791-E379AA958C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5367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7" Type="http://schemas.openxmlformats.org/officeDocument/2006/relationships/hyperlink" Target="https://ksimek.github.io/2012/08/22/extrinsic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0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prigent/image-homography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prigent/image-homography" TargetMode="External"/><Relationship Id="rId2" Type="http://schemas.openxmlformats.org/officeDocument/2006/relationships/hyperlink" Target="https://www.cs.cmu.edu/~16385/s17/Slides/10.2_2D_Alignment__DLT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yZ1pMP2ZKOyDrhnno9NQ38kela9dDd4r" TargetMode="External"/><Relationship Id="rId3" Type="http://schemas.openxmlformats.org/officeDocument/2006/relationships/hyperlink" Target="https://www.youtube.com/watch?v=-QaRIRgjK8s" TargetMode="External"/><Relationship Id="rId7" Type="http://schemas.openxmlformats.org/officeDocument/2006/relationships/hyperlink" Target="https://www.youtube.com/watch?v=J1DwQzab6Jg&amp;list=PL2zRqk16wsdp8KbDfHKvPYNGF2L-zQASc&amp;pp=iAQB" TargetMode="External"/><Relationship Id="rId2" Type="http://schemas.openxmlformats.org/officeDocument/2006/relationships/hyperlink" Target="https://deepschool.ru/3dc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S-UHiFsn-GI&amp;list=PL2zRqk16wsdoCCLpou-dGo7QQNks1Ppzo&amp;pp=iAQB" TargetMode="External"/><Relationship Id="rId5" Type="http://schemas.openxmlformats.org/officeDocument/2006/relationships/hyperlink" Target="https://deepschool-pro.notion.site/e434d0f2fe144734a7577d5540debbd3" TargetMode="External"/><Relationship Id="rId10" Type="http://schemas.openxmlformats.org/officeDocument/2006/relationships/hyperlink" Target="https://www.cs.cmu.edu/~16385/s17/" TargetMode="External"/><Relationship Id="rId4" Type="http://schemas.openxmlformats.org/officeDocument/2006/relationships/hyperlink" Target="https://deepschool-pro.notion.site/c1c2f3d5265943b7a228eed71b89c060" TargetMode="External"/><Relationship Id="rId9" Type="http://schemas.openxmlformats.org/officeDocument/2006/relationships/hyperlink" Target="https://youtu.be/_dhCV-EA8YM?si=YwGbMAVfIC8ukFYH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youtu.be/qByYk6JggQU?si=Hk2bGrwHTwNxzhS4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AE178-3CA4-4E38-452D-6CA5374C3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Arial" panose="020B0604020202020204" pitchFamily="34" charset="0"/>
                <a:cs typeface="Arial" panose="020B0604020202020204" pitchFamily="34" charset="0"/>
              </a:rPr>
              <a:t>Модель камеры, калибровка, </a:t>
            </a:r>
            <a:r>
              <a:rPr lang="ru-RU" sz="4400" dirty="0" err="1">
                <a:latin typeface="Arial" panose="020B0604020202020204" pitchFamily="34" charset="0"/>
                <a:cs typeface="Arial" panose="020B0604020202020204" pitchFamily="34" charset="0"/>
              </a:rPr>
              <a:t>гомография</a:t>
            </a:r>
            <a:endParaRPr lang="ru-RU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0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C5DA8-7A2C-FB9D-F541-10B4EE9F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Если 3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точка не в системе координат камеры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470D6D9-C385-6CA5-16B9-F16ED16710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699"/>
          <a:stretch/>
        </p:blipFill>
        <p:spPr>
          <a:xfrm>
            <a:off x="2468843" y="1541759"/>
            <a:ext cx="6047884" cy="4502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C6FCEE-75F4-2129-81B1-2A6D97865F42}"/>
              </a:ext>
            </a:extLst>
          </p:cNvPr>
          <p:cNvSpPr txBox="1"/>
          <p:nvPr/>
        </p:nvSpPr>
        <p:spPr>
          <a:xfrm>
            <a:off x="7467322" y="2597185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World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12D744-39B8-3853-7DC1-079AB4C1F1F0}"/>
              </a:ext>
            </a:extLst>
          </p:cNvPr>
          <p:cNvSpPr txBox="1"/>
          <p:nvPr/>
        </p:nvSpPr>
        <p:spPr>
          <a:xfrm>
            <a:off x="4615617" y="2883758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A234A8-3F4E-206C-7780-8CEFA9D5C01B}"/>
              </a:ext>
            </a:extLst>
          </p:cNvPr>
          <p:cNvSpPr txBox="1"/>
          <p:nvPr/>
        </p:nvSpPr>
        <p:spPr>
          <a:xfrm>
            <a:off x="7416833" y="4868120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411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8D3D5D-8669-2EF3-AB2F-7F7D81A6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Сдвиг системы координат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CAC6118-46EA-824D-5010-195983C494CB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3739862" y="2650323"/>
            <a:ext cx="556973" cy="2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028142B3-805B-9EB4-143B-10E816C9E671}"/>
              </a:ext>
            </a:extLst>
          </p:cNvPr>
          <p:cNvCxnSpPr/>
          <p:nvPr/>
        </p:nvCxnSpPr>
        <p:spPr>
          <a:xfrm flipV="1">
            <a:off x="3739862" y="2020559"/>
            <a:ext cx="0" cy="137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BB41BB74-9BC0-8CB6-3AF0-2B0077C346C6}"/>
              </a:ext>
            </a:extLst>
          </p:cNvPr>
          <p:cNvCxnSpPr/>
          <p:nvPr/>
        </p:nvCxnSpPr>
        <p:spPr>
          <a:xfrm>
            <a:off x="3739862" y="3399359"/>
            <a:ext cx="1379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D4B7F196-1288-27C4-FEFE-C5EC0E74817C}"/>
              </a:ext>
            </a:extLst>
          </p:cNvPr>
          <p:cNvCxnSpPr/>
          <p:nvPr/>
        </p:nvCxnSpPr>
        <p:spPr>
          <a:xfrm flipH="1">
            <a:off x="2953799" y="3399359"/>
            <a:ext cx="786063" cy="96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498CCA60-9E04-E8E6-861F-5D03D296A7B5}"/>
              </a:ext>
            </a:extLst>
          </p:cNvPr>
          <p:cNvCxnSpPr/>
          <p:nvPr/>
        </p:nvCxnSpPr>
        <p:spPr>
          <a:xfrm flipV="1">
            <a:off x="7068599" y="2020559"/>
            <a:ext cx="0" cy="137880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6C97FCD9-89D6-FEC0-792A-C18CBC968022}"/>
              </a:ext>
            </a:extLst>
          </p:cNvPr>
          <p:cNvCxnSpPr/>
          <p:nvPr/>
        </p:nvCxnSpPr>
        <p:spPr>
          <a:xfrm>
            <a:off x="7068599" y="3399359"/>
            <a:ext cx="137962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13763078-3809-E53C-DDAD-FBFF899EDB47}"/>
              </a:ext>
            </a:extLst>
          </p:cNvPr>
          <p:cNvCxnSpPr/>
          <p:nvPr/>
        </p:nvCxnSpPr>
        <p:spPr>
          <a:xfrm flipH="1">
            <a:off x="6282537" y="3399359"/>
            <a:ext cx="786063" cy="9633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776567A-359D-41BE-D1CD-C3107B9BCE6C}"/>
              </a:ext>
            </a:extLst>
          </p:cNvPr>
          <p:cNvCxnSpPr>
            <a:cxnSpLocks/>
          </p:cNvCxnSpPr>
          <p:nvPr/>
        </p:nvCxnSpPr>
        <p:spPr>
          <a:xfrm flipV="1">
            <a:off x="4250192" y="2650324"/>
            <a:ext cx="994" cy="749035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65CA721D-C0D7-8A9B-AA42-84D2DF703894}"/>
              </a:ext>
            </a:extLst>
          </p:cNvPr>
          <p:cNvSpPr/>
          <p:nvPr/>
        </p:nvSpPr>
        <p:spPr>
          <a:xfrm>
            <a:off x="4178035" y="2590690"/>
            <a:ext cx="118800" cy="119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BE55A8-1FAE-0EDB-6F46-B46D38144D09}"/>
              </a:ext>
            </a:extLst>
          </p:cNvPr>
          <p:cNvSpPr txBox="1"/>
          <p:nvPr/>
        </p:nvSpPr>
        <p:spPr>
          <a:xfrm>
            <a:off x="4274155" y="245683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E66E8C-398A-3BB0-B0C3-B1C029CE51BC}"/>
                  </a:ext>
                </a:extLst>
              </p:cNvPr>
              <p:cNvSpPr txBox="1"/>
              <p:nvPr/>
            </p:nvSpPr>
            <p:spPr>
              <a:xfrm>
                <a:off x="3005438" y="5237001"/>
                <a:ext cx="1506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E66E8C-398A-3BB0-B0C3-B1C029CE5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438" y="5237001"/>
                <a:ext cx="1506246" cy="276999"/>
              </a:xfrm>
              <a:prstGeom prst="rect">
                <a:avLst/>
              </a:prstGeom>
              <a:blipFill>
                <a:blip r:embed="rId2"/>
                <a:stretch>
                  <a:fillRect l="-3239" b="-10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9948BB-A7B0-6422-31B1-8CD0B3ADE3EA}"/>
                  </a:ext>
                </a:extLst>
              </p:cNvPr>
              <p:cNvSpPr txBox="1"/>
              <p:nvPr/>
            </p:nvSpPr>
            <p:spPr>
              <a:xfrm>
                <a:off x="5922445" y="5237001"/>
                <a:ext cx="3877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9948BB-A7B0-6422-31B1-8CD0B3ADE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445" y="5237001"/>
                <a:ext cx="3877087" cy="276999"/>
              </a:xfrm>
              <a:prstGeom prst="rect">
                <a:avLst/>
              </a:prstGeom>
              <a:blipFill>
                <a:blip r:embed="rId3"/>
                <a:stretch>
                  <a:fillRect l="-1101" r="-629" b="-10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4F5AB072-9B4A-82AE-03DF-2CE3F5E75AF3}"/>
              </a:ext>
            </a:extLst>
          </p:cNvPr>
          <p:cNvCxnSpPr>
            <a:cxnSpLocks/>
            <a:endCxn id="33" idx="6"/>
          </p:cNvCxnSpPr>
          <p:nvPr/>
        </p:nvCxnSpPr>
        <p:spPr>
          <a:xfrm>
            <a:off x="7731856" y="2311769"/>
            <a:ext cx="556973" cy="2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307F5A6B-062A-5D9A-9A9C-8195F5E007B7}"/>
              </a:ext>
            </a:extLst>
          </p:cNvPr>
          <p:cNvCxnSpPr/>
          <p:nvPr/>
        </p:nvCxnSpPr>
        <p:spPr>
          <a:xfrm flipV="1">
            <a:off x="7731856" y="1682005"/>
            <a:ext cx="0" cy="137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01E8FE7-03FF-4CD2-48BA-8040C64347E0}"/>
              </a:ext>
            </a:extLst>
          </p:cNvPr>
          <p:cNvCxnSpPr/>
          <p:nvPr/>
        </p:nvCxnSpPr>
        <p:spPr>
          <a:xfrm>
            <a:off x="7731856" y="3060805"/>
            <a:ext cx="1379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6E5B00C0-0EDA-8CBB-3873-330A592DA23D}"/>
              </a:ext>
            </a:extLst>
          </p:cNvPr>
          <p:cNvCxnSpPr/>
          <p:nvPr/>
        </p:nvCxnSpPr>
        <p:spPr>
          <a:xfrm flipH="1">
            <a:off x="6945793" y="3060805"/>
            <a:ext cx="786063" cy="96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E988D4C9-11B7-8B03-79DF-6C6479E1F4B3}"/>
              </a:ext>
            </a:extLst>
          </p:cNvPr>
          <p:cNvCxnSpPr>
            <a:cxnSpLocks/>
          </p:cNvCxnSpPr>
          <p:nvPr/>
        </p:nvCxnSpPr>
        <p:spPr>
          <a:xfrm flipV="1">
            <a:off x="8242186" y="2311770"/>
            <a:ext cx="994" cy="749035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Овал 32">
            <a:extLst>
              <a:ext uri="{FF2B5EF4-FFF2-40B4-BE49-F238E27FC236}">
                <a16:creationId xmlns:a16="http://schemas.microsoft.com/office/drawing/2014/main" id="{F498D888-D7E7-B1B7-E48B-593412BB8D4D}"/>
              </a:ext>
            </a:extLst>
          </p:cNvPr>
          <p:cNvSpPr/>
          <p:nvPr/>
        </p:nvSpPr>
        <p:spPr>
          <a:xfrm>
            <a:off x="8170029" y="2252136"/>
            <a:ext cx="118800" cy="119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5BE28C-5DB0-E12B-7BDE-D57D42A20D91}"/>
              </a:ext>
            </a:extLst>
          </p:cNvPr>
          <p:cNvSpPr txBox="1"/>
          <p:nvPr/>
        </p:nvSpPr>
        <p:spPr>
          <a:xfrm>
            <a:off x="8266149" y="2118285"/>
            <a:ext cx="36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P’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C9D9F5AF-900D-C3C1-1193-0F894220C69D}"/>
              </a:ext>
            </a:extLst>
          </p:cNvPr>
          <p:cNvCxnSpPr/>
          <p:nvPr/>
        </p:nvCxnSpPr>
        <p:spPr>
          <a:xfrm flipV="1">
            <a:off x="7068599" y="3060805"/>
            <a:ext cx="663257" cy="33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6DC2F05-E514-688F-5D30-F413EBA7721B}"/>
              </a:ext>
            </a:extLst>
          </p:cNvPr>
          <p:cNvSpPr txBox="1"/>
          <p:nvPr/>
        </p:nvSpPr>
        <p:spPr>
          <a:xfrm>
            <a:off x="7172458" y="2891528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45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333C719D-4D61-FF15-F2F9-56F2D4DF4FD2}"/>
              </a:ext>
            </a:extLst>
          </p:cNvPr>
          <p:cNvCxnSpPr>
            <a:cxnSpLocks/>
            <a:endCxn id="30" idx="6"/>
          </p:cNvCxnSpPr>
          <p:nvPr/>
        </p:nvCxnSpPr>
        <p:spPr>
          <a:xfrm>
            <a:off x="4090737" y="2522732"/>
            <a:ext cx="556973" cy="2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2BC40-7F6E-8BA1-EAB0-A4A43A51A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Поворот системы координат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375F3568-E2B9-DAD7-7327-C6478BC89CA6}"/>
              </a:ext>
            </a:extLst>
          </p:cNvPr>
          <p:cNvCxnSpPr/>
          <p:nvPr/>
        </p:nvCxnSpPr>
        <p:spPr>
          <a:xfrm flipV="1">
            <a:off x="4090737" y="1892968"/>
            <a:ext cx="0" cy="137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BD720C0B-136A-443A-3256-C6803D490A8A}"/>
              </a:ext>
            </a:extLst>
          </p:cNvPr>
          <p:cNvCxnSpPr/>
          <p:nvPr/>
        </p:nvCxnSpPr>
        <p:spPr>
          <a:xfrm>
            <a:off x="4090737" y="3271768"/>
            <a:ext cx="1379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9896E27-4BE4-3B80-0C62-1A6B97950DDA}"/>
              </a:ext>
            </a:extLst>
          </p:cNvPr>
          <p:cNvCxnSpPr/>
          <p:nvPr/>
        </p:nvCxnSpPr>
        <p:spPr>
          <a:xfrm flipH="1">
            <a:off x="3304674" y="3271768"/>
            <a:ext cx="786063" cy="96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D4A7B370-6778-FA9B-3038-BA5DF92EF7EB}"/>
              </a:ext>
            </a:extLst>
          </p:cNvPr>
          <p:cNvCxnSpPr/>
          <p:nvPr/>
        </p:nvCxnSpPr>
        <p:spPr>
          <a:xfrm flipV="1">
            <a:off x="7419474" y="1892968"/>
            <a:ext cx="0" cy="137880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F28FD2A-DAF5-8B70-AC93-F44B6E8AD514}"/>
              </a:ext>
            </a:extLst>
          </p:cNvPr>
          <p:cNvCxnSpPr/>
          <p:nvPr/>
        </p:nvCxnSpPr>
        <p:spPr>
          <a:xfrm>
            <a:off x="7419474" y="3271768"/>
            <a:ext cx="137962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92D1FFAD-7657-056F-5ABA-505587D48369}"/>
              </a:ext>
            </a:extLst>
          </p:cNvPr>
          <p:cNvCxnSpPr>
            <a:cxnSpLocks/>
          </p:cNvCxnSpPr>
          <p:nvPr/>
        </p:nvCxnSpPr>
        <p:spPr>
          <a:xfrm rot="10800000" flipH="1">
            <a:off x="7419473" y="2308421"/>
            <a:ext cx="786063" cy="96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547514B-E554-1D76-4FDA-C1C4727A14CC}"/>
              </a:ext>
            </a:extLst>
          </p:cNvPr>
          <p:cNvCxnSpPr/>
          <p:nvPr/>
        </p:nvCxnSpPr>
        <p:spPr>
          <a:xfrm flipH="1">
            <a:off x="6633412" y="3271768"/>
            <a:ext cx="786063" cy="9633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C5BD8066-0F65-57A1-0E22-C0C85044C4A9}"/>
              </a:ext>
            </a:extLst>
          </p:cNvPr>
          <p:cNvCxnSpPr>
            <a:cxnSpLocks/>
          </p:cNvCxnSpPr>
          <p:nvPr/>
        </p:nvCxnSpPr>
        <p:spPr>
          <a:xfrm flipH="1" flipV="1">
            <a:off x="6914148" y="2308421"/>
            <a:ext cx="505325" cy="96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9CCA914-5834-33C4-8297-60F8D53C159E}"/>
              </a:ext>
            </a:extLst>
          </p:cNvPr>
          <p:cNvCxnSpPr>
            <a:cxnSpLocks/>
          </p:cNvCxnSpPr>
          <p:nvPr/>
        </p:nvCxnSpPr>
        <p:spPr>
          <a:xfrm>
            <a:off x="7419473" y="3271768"/>
            <a:ext cx="980575" cy="481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35776989-1932-17B4-E8B6-BD2C930F708A}"/>
              </a:ext>
            </a:extLst>
          </p:cNvPr>
          <p:cNvCxnSpPr>
            <a:cxnSpLocks/>
          </p:cNvCxnSpPr>
          <p:nvPr/>
        </p:nvCxnSpPr>
        <p:spPr>
          <a:xfrm>
            <a:off x="6914148" y="2308421"/>
            <a:ext cx="1090362" cy="718762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450BC40D-A0FF-7B53-1301-E32EC7A886C7}"/>
              </a:ext>
            </a:extLst>
          </p:cNvPr>
          <p:cNvCxnSpPr/>
          <p:nvPr/>
        </p:nvCxnSpPr>
        <p:spPr>
          <a:xfrm flipH="1" flipV="1">
            <a:off x="8004510" y="3027183"/>
            <a:ext cx="395538" cy="726259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Овал 28">
            <a:extLst>
              <a:ext uri="{FF2B5EF4-FFF2-40B4-BE49-F238E27FC236}">
                <a16:creationId xmlns:a16="http://schemas.microsoft.com/office/drawing/2014/main" id="{E461E9D6-3C09-B140-C982-2D72AC96A443}"/>
              </a:ext>
            </a:extLst>
          </p:cNvPr>
          <p:cNvSpPr/>
          <p:nvPr/>
        </p:nvSpPr>
        <p:spPr>
          <a:xfrm>
            <a:off x="7951847" y="2944772"/>
            <a:ext cx="118800" cy="119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2AE0739A-F25A-0E97-4E4B-E0073E5776C0}"/>
              </a:ext>
            </a:extLst>
          </p:cNvPr>
          <p:cNvCxnSpPr>
            <a:cxnSpLocks/>
          </p:cNvCxnSpPr>
          <p:nvPr/>
        </p:nvCxnSpPr>
        <p:spPr>
          <a:xfrm flipV="1">
            <a:off x="4601067" y="2522733"/>
            <a:ext cx="994" cy="749035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43F4253B-334A-9F35-1694-6CA72D1BCC98}"/>
              </a:ext>
            </a:extLst>
          </p:cNvPr>
          <p:cNvSpPr/>
          <p:nvPr/>
        </p:nvSpPr>
        <p:spPr>
          <a:xfrm>
            <a:off x="4528910" y="2463099"/>
            <a:ext cx="118800" cy="119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67644F-3E5C-6F33-6F23-296635C37588}"/>
              </a:ext>
            </a:extLst>
          </p:cNvPr>
          <p:cNvSpPr txBox="1"/>
          <p:nvPr/>
        </p:nvSpPr>
        <p:spPr>
          <a:xfrm>
            <a:off x="4625030" y="232924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AB67C4-DB68-814D-5BC6-619A93F6C4F9}"/>
              </a:ext>
            </a:extLst>
          </p:cNvPr>
          <p:cNvSpPr txBox="1"/>
          <p:nvPr/>
        </p:nvSpPr>
        <p:spPr>
          <a:xfrm>
            <a:off x="8041818" y="2789569"/>
            <a:ext cx="36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P’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5530A2-7825-21FF-BCF3-E5A11F8E6348}"/>
                  </a:ext>
                </a:extLst>
              </p:cNvPr>
              <p:cNvSpPr txBox="1"/>
              <p:nvPr/>
            </p:nvSpPr>
            <p:spPr>
              <a:xfrm>
                <a:off x="3356313" y="5348225"/>
                <a:ext cx="1506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5530A2-7825-21FF-BCF3-E5A11F8E6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313" y="5348225"/>
                <a:ext cx="1506246" cy="276999"/>
              </a:xfrm>
              <a:prstGeom prst="rect">
                <a:avLst/>
              </a:prstGeom>
              <a:blipFill>
                <a:blip r:embed="rId2"/>
                <a:stretch>
                  <a:fillRect l="-3644" b="-10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A9E0CC0-9272-B1A6-8FFC-36C5909C1D53}"/>
                  </a:ext>
                </a:extLst>
              </p:cNvPr>
              <p:cNvSpPr txBox="1"/>
              <p:nvPr/>
            </p:nvSpPr>
            <p:spPr>
              <a:xfrm>
                <a:off x="6273320" y="5109409"/>
                <a:ext cx="3100336" cy="733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𝑅𝑃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A9E0CC0-9272-B1A6-8FFC-36C5909C1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320" y="5109409"/>
                <a:ext cx="3100336" cy="7332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1910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503EB5-5528-D923-5D2C-D2E83798C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Трансформация системы координат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938CE30-0EB6-9DCA-0A49-9E34F7CCA60C}"/>
              </a:ext>
            </a:extLst>
          </p:cNvPr>
          <p:cNvCxnSpPr>
            <a:cxnSpLocks/>
            <a:endCxn id="20" idx="6"/>
          </p:cNvCxnSpPr>
          <p:nvPr/>
        </p:nvCxnSpPr>
        <p:spPr>
          <a:xfrm>
            <a:off x="2115757" y="2558816"/>
            <a:ext cx="556973" cy="2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2F49E960-5ABC-075D-99DD-721BD3386FB9}"/>
              </a:ext>
            </a:extLst>
          </p:cNvPr>
          <p:cNvCxnSpPr/>
          <p:nvPr/>
        </p:nvCxnSpPr>
        <p:spPr>
          <a:xfrm flipV="1">
            <a:off x="2115757" y="1929052"/>
            <a:ext cx="0" cy="137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4B1DD9E-250F-FC27-2BD2-589E8EAC66F5}"/>
              </a:ext>
            </a:extLst>
          </p:cNvPr>
          <p:cNvCxnSpPr/>
          <p:nvPr/>
        </p:nvCxnSpPr>
        <p:spPr>
          <a:xfrm>
            <a:off x="2115757" y="3307852"/>
            <a:ext cx="1379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D3396775-1D21-D94D-0D54-C85461E7259F}"/>
              </a:ext>
            </a:extLst>
          </p:cNvPr>
          <p:cNvCxnSpPr/>
          <p:nvPr/>
        </p:nvCxnSpPr>
        <p:spPr>
          <a:xfrm flipH="1">
            <a:off x="1329694" y="3307852"/>
            <a:ext cx="786063" cy="96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0E25C3A7-BCB5-37BA-90CD-23BE1C208745}"/>
              </a:ext>
            </a:extLst>
          </p:cNvPr>
          <p:cNvCxnSpPr/>
          <p:nvPr/>
        </p:nvCxnSpPr>
        <p:spPr>
          <a:xfrm flipV="1">
            <a:off x="5444494" y="1929052"/>
            <a:ext cx="0" cy="137880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5239A45-5C99-3062-3F7A-1B5F949FB3A3}"/>
              </a:ext>
            </a:extLst>
          </p:cNvPr>
          <p:cNvCxnSpPr/>
          <p:nvPr/>
        </p:nvCxnSpPr>
        <p:spPr>
          <a:xfrm>
            <a:off x="5444494" y="3307852"/>
            <a:ext cx="137962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7971EA8-B1A0-6828-A734-A90345D1AE91}"/>
              </a:ext>
            </a:extLst>
          </p:cNvPr>
          <p:cNvCxnSpPr>
            <a:cxnSpLocks/>
          </p:cNvCxnSpPr>
          <p:nvPr/>
        </p:nvCxnSpPr>
        <p:spPr>
          <a:xfrm rot="10800000" flipH="1">
            <a:off x="6190701" y="1929052"/>
            <a:ext cx="786063" cy="96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E91A1FAD-CF76-323E-7C52-768B8370F709}"/>
              </a:ext>
            </a:extLst>
          </p:cNvPr>
          <p:cNvCxnSpPr/>
          <p:nvPr/>
        </p:nvCxnSpPr>
        <p:spPr>
          <a:xfrm flipH="1">
            <a:off x="4658432" y="3307852"/>
            <a:ext cx="786063" cy="9633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B199711-A5FB-87A4-32DF-A538AC928F99}"/>
              </a:ext>
            </a:extLst>
          </p:cNvPr>
          <p:cNvCxnSpPr>
            <a:cxnSpLocks/>
          </p:cNvCxnSpPr>
          <p:nvPr/>
        </p:nvCxnSpPr>
        <p:spPr>
          <a:xfrm flipH="1" flipV="1">
            <a:off x="5685376" y="1929052"/>
            <a:ext cx="505325" cy="96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356FA43-7472-04CB-7F22-AE6D096C7307}"/>
              </a:ext>
            </a:extLst>
          </p:cNvPr>
          <p:cNvCxnSpPr>
            <a:cxnSpLocks/>
          </p:cNvCxnSpPr>
          <p:nvPr/>
        </p:nvCxnSpPr>
        <p:spPr>
          <a:xfrm>
            <a:off x="6190701" y="2892399"/>
            <a:ext cx="980575" cy="481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C36008EA-B0CD-C7B6-3BBD-27671D144F78}"/>
              </a:ext>
            </a:extLst>
          </p:cNvPr>
          <p:cNvCxnSpPr>
            <a:cxnSpLocks/>
          </p:cNvCxnSpPr>
          <p:nvPr/>
        </p:nvCxnSpPr>
        <p:spPr>
          <a:xfrm>
            <a:off x="5685376" y="1929052"/>
            <a:ext cx="1090362" cy="718762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23021451-CD69-A0C7-51B1-355C2C983D2D}"/>
              </a:ext>
            </a:extLst>
          </p:cNvPr>
          <p:cNvCxnSpPr/>
          <p:nvPr/>
        </p:nvCxnSpPr>
        <p:spPr>
          <a:xfrm flipH="1" flipV="1">
            <a:off x="6775738" y="2647814"/>
            <a:ext cx="395538" cy="726259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179A4CB8-CC21-4619-AE14-4DF252D11034}"/>
              </a:ext>
            </a:extLst>
          </p:cNvPr>
          <p:cNvSpPr/>
          <p:nvPr/>
        </p:nvSpPr>
        <p:spPr>
          <a:xfrm>
            <a:off x="6723075" y="2565403"/>
            <a:ext cx="118800" cy="119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0557CDA-C1A2-46F9-A58B-2353A9BD1760}"/>
              </a:ext>
            </a:extLst>
          </p:cNvPr>
          <p:cNvCxnSpPr>
            <a:cxnSpLocks/>
          </p:cNvCxnSpPr>
          <p:nvPr/>
        </p:nvCxnSpPr>
        <p:spPr>
          <a:xfrm flipV="1">
            <a:off x="2626087" y="2558817"/>
            <a:ext cx="994" cy="749035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87475545-DF92-BB7E-63D8-C003FA8A266F}"/>
              </a:ext>
            </a:extLst>
          </p:cNvPr>
          <p:cNvSpPr/>
          <p:nvPr/>
        </p:nvSpPr>
        <p:spPr>
          <a:xfrm>
            <a:off x="2553930" y="2499183"/>
            <a:ext cx="118800" cy="119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EC1104-91E7-950F-C654-CBB73AC6B8A8}"/>
              </a:ext>
            </a:extLst>
          </p:cNvPr>
          <p:cNvSpPr txBox="1"/>
          <p:nvPr/>
        </p:nvSpPr>
        <p:spPr>
          <a:xfrm>
            <a:off x="2650050" y="236533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52B6C-87F2-1674-14C2-6126A7A96F1D}"/>
              </a:ext>
            </a:extLst>
          </p:cNvPr>
          <p:cNvSpPr txBox="1"/>
          <p:nvPr/>
        </p:nvSpPr>
        <p:spPr>
          <a:xfrm>
            <a:off x="6813046" y="2410200"/>
            <a:ext cx="36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P’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F442E7-556B-FB6D-30C4-7FF9C408B43C}"/>
                  </a:ext>
                </a:extLst>
              </p:cNvPr>
              <p:cNvSpPr txBox="1"/>
              <p:nvPr/>
            </p:nvSpPr>
            <p:spPr>
              <a:xfrm>
                <a:off x="8884947" y="2360683"/>
                <a:ext cx="1506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F442E7-556B-FB6D-30C4-7FF9C408B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947" y="2360683"/>
                <a:ext cx="1506246" cy="276999"/>
              </a:xfrm>
              <a:prstGeom prst="rect">
                <a:avLst/>
              </a:prstGeom>
              <a:blipFill>
                <a:blip r:embed="rId2"/>
                <a:stretch>
                  <a:fillRect l="-3644" b="-10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B00272-9A0D-48BB-AD86-27F73F35469D}"/>
                  </a:ext>
                </a:extLst>
              </p:cNvPr>
              <p:cNvSpPr txBox="1"/>
              <p:nvPr/>
            </p:nvSpPr>
            <p:spPr>
              <a:xfrm>
                <a:off x="3983242" y="4770481"/>
                <a:ext cx="428880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B00272-9A0D-48BB-AD86-27F73F354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242" y="4770481"/>
                <a:ext cx="4288802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7285C08C-0405-4D26-D7FF-C3E913EF4052}"/>
              </a:ext>
            </a:extLst>
          </p:cNvPr>
          <p:cNvCxnSpPr/>
          <p:nvPr/>
        </p:nvCxnSpPr>
        <p:spPr>
          <a:xfrm flipV="1">
            <a:off x="5444494" y="2892399"/>
            <a:ext cx="746207" cy="41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1AC49BC-0983-02FB-B5D2-DCABAF20316C}"/>
              </a:ext>
            </a:extLst>
          </p:cNvPr>
          <p:cNvSpPr txBox="1"/>
          <p:nvPr/>
        </p:nvSpPr>
        <p:spPr>
          <a:xfrm>
            <a:off x="5625654" y="2770602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40204D-27EC-E192-832E-3ADE248C4104}"/>
                  </a:ext>
                </a:extLst>
              </p:cNvPr>
              <p:cNvSpPr txBox="1"/>
              <p:nvPr/>
            </p:nvSpPr>
            <p:spPr>
              <a:xfrm>
                <a:off x="8924506" y="2905687"/>
                <a:ext cx="12399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40204D-27EC-E192-832E-3ADE248C4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506" y="2905687"/>
                <a:ext cx="1239955" cy="276999"/>
              </a:xfrm>
              <a:prstGeom prst="rect">
                <a:avLst/>
              </a:prstGeom>
              <a:blipFill>
                <a:blip r:embed="rId4"/>
                <a:stretch>
                  <a:fillRect l="-4433" r="-2956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325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3563D3B0-B604-6DF9-0A73-F3833A399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363" y="1425034"/>
            <a:ext cx="4750285" cy="249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6DD0EEAC-B831-0460-18AB-6AAA7B99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Модель камеры-обскуры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55507B-6356-E9AA-7495-1FA91EDEC0E2}"/>
                  </a:ext>
                </a:extLst>
              </p:cNvPr>
              <p:cNvSpPr txBox="1"/>
              <p:nvPr/>
            </p:nvSpPr>
            <p:spPr>
              <a:xfrm>
                <a:off x="4428636" y="5951793"/>
                <a:ext cx="723819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55507B-6356-E9AA-7495-1FA91EDEC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636" y="5951793"/>
                <a:ext cx="7238198" cy="646331"/>
              </a:xfrm>
              <a:prstGeom prst="rect">
                <a:avLst/>
              </a:prstGeom>
              <a:blipFill>
                <a:blip r:embed="rId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8B57362-E53F-4DF8-6550-CDF7FE82517A}"/>
              </a:ext>
            </a:extLst>
          </p:cNvPr>
          <p:cNvSpPr txBox="1"/>
          <p:nvPr/>
        </p:nvSpPr>
        <p:spPr>
          <a:xfrm>
            <a:off x="1046679" y="6219110"/>
            <a:ext cx="21990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Интерактивное демо</a:t>
            </a:r>
            <a:endParaRPr lang="ru-R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E76C4B-F4B1-71F3-7865-80390DAFAAA7}"/>
                  </a:ext>
                </a:extLst>
              </p:cNvPr>
              <p:cNvSpPr txBox="1"/>
              <p:nvPr/>
            </p:nvSpPr>
            <p:spPr>
              <a:xfrm>
                <a:off x="539652" y="4120783"/>
                <a:ext cx="11067838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</m:m>
                      </m:e>
                    </m:d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E76C4B-F4B1-71F3-7865-80390DAFA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52" y="4120783"/>
                <a:ext cx="11067838" cy="10346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41B3DB0-CDEB-9C65-F0DC-738C2E942272}"/>
              </a:ext>
            </a:extLst>
          </p:cNvPr>
          <p:cNvSpPr txBox="1"/>
          <p:nvPr/>
        </p:nvSpPr>
        <p:spPr>
          <a:xfrm>
            <a:off x="361704" y="5175302"/>
            <a:ext cx="8427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92E6EC-A823-5DC0-2B50-A46DCA1C611E}"/>
              </a:ext>
            </a:extLst>
          </p:cNvPr>
          <p:cNvSpPr txBox="1"/>
          <p:nvPr/>
        </p:nvSpPr>
        <p:spPr>
          <a:xfrm>
            <a:off x="1023615" y="5175302"/>
            <a:ext cx="112217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 в однородных координатах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CFCB73-136D-9B06-B919-01494707F28A}"/>
              </a:ext>
            </a:extLst>
          </p:cNvPr>
          <p:cNvSpPr txBox="1"/>
          <p:nvPr/>
        </p:nvSpPr>
        <p:spPr>
          <a:xfrm>
            <a:off x="2872713" y="5175302"/>
            <a:ext cx="1435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Проецирование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BF2759-3201-3960-9156-69CB4772A340}"/>
              </a:ext>
            </a:extLst>
          </p:cNvPr>
          <p:cNvSpPr txBox="1"/>
          <p:nvPr/>
        </p:nvSpPr>
        <p:spPr>
          <a:xfrm>
            <a:off x="4802583" y="5175302"/>
            <a:ext cx="11221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 в системе координат камеры</a:t>
            </a:r>
          </a:p>
        </p:txBody>
      </p:sp>
      <p:sp>
        <p:nvSpPr>
          <p:cNvPr id="34" name="Левая фигурная скобка 33">
            <a:extLst>
              <a:ext uri="{FF2B5EF4-FFF2-40B4-BE49-F238E27FC236}">
                <a16:creationId xmlns:a16="http://schemas.microsoft.com/office/drawing/2014/main" id="{29DB19CA-CB98-B00C-93B8-CFF25862CA6E}"/>
              </a:ext>
            </a:extLst>
          </p:cNvPr>
          <p:cNvSpPr/>
          <p:nvPr/>
        </p:nvSpPr>
        <p:spPr>
          <a:xfrm rot="16200000">
            <a:off x="3416562" y="3682766"/>
            <a:ext cx="265113" cy="284466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CB3280-52B0-CBBD-D6A8-217D37C120A7}"/>
              </a:ext>
            </a:extLst>
          </p:cNvPr>
          <p:cNvSpPr txBox="1"/>
          <p:nvPr/>
        </p:nvSpPr>
        <p:spPr>
          <a:xfrm>
            <a:off x="8393893" y="5175302"/>
            <a:ext cx="12605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Трансформация между системами координат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AE171C-4658-F3F7-4702-EFCA9AF62DC2}"/>
              </a:ext>
            </a:extLst>
          </p:cNvPr>
          <p:cNvSpPr txBox="1"/>
          <p:nvPr/>
        </p:nvSpPr>
        <p:spPr>
          <a:xfrm>
            <a:off x="9289325" y="5175302"/>
            <a:ext cx="12605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в любой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системе координат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8E3B6A-36F4-2BE1-1494-3E7FF3DE60D8}"/>
              </a:ext>
            </a:extLst>
          </p:cNvPr>
          <p:cNvSpPr txBox="1"/>
          <p:nvPr/>
        </p:nvSpPr>
        <p:spPr>
          <a:xfrm>
            <a:off x="5713628" y="3928747"/>
            <a:ext cx="16449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intrinsic matrix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275A0B-1391-6DA3-3E7B-C2413D9822C4}"/>
              </a:ext>
            </a:extLst>
          </p:cNvPr>
          <p:cNvSpPr txBox="1"/>
          <p:nvPr/>
        </p:nvSpPr>
        <p:spPr>
          <a:xfrm>
            <a:off x="8032188" y="3928747"/>
            <a:ext cx="2151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extrinsic matrix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346E6-FD45-67B9-A6C2-CF2A46BF0075}"/>
                  </a:ext>
                </a:extLst>
              </p:cNvPr>
              <p:cNvSpPr txBox="1"/>
              <p:nvPr/>
            </p:nvSpPr>
            <p:spPr>
              <a:xfrm>
                <a:off x="7206810" y="2444948"/>
                <a:ext cx="3814115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346E6-FD45-67B9-A6C2-CF2A46BF0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10" y="2444948"/>
                <a:ext cx="3814115" cy="9840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6A322C5F-C0E8-B6C4-F73F-08519540A675}"/>
              </a:ext>
            </a:extLst>
          </p:cNvPr>
          <p:cNvCxnSpPr>
            <a:cxnSpLocks/>
          </p:cNvCxnSpPr>
          <p:nvPr/>
        </p:nvCxnSpPr>
        <p:spPr>
          <a:xfrm>
            <a:off x="9461634" y="2001366"/>
            <a:ext cx="721894" cy="57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FB5CED-4D44-850F-1FC4-FBF06C029E9F}"/>
                  </a:ext>
                </a:extLst>
              </p:cNvPr>
              <p:cNvSpPr txBox="1"/>
              <p:nvPr/>
            </p:nvSpPr>
            <p:spPr>
              <a:xfrm>
                <a:off x="7717194" y="1713079"/>
                <a:ext cx="6762584" cy="302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перекос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между осями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sz="1200" b="1" dirty="0">
                    <a:effectLst/>
                  </a:rPr>
                  <a:t> </a:t>
                </a:r>
                <a:r>
                  <a:rPr lang="ru-RU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и</a:t>
                </a:r>
                <a:r>
                  <a:rPr lang="ru-RU" sz="12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sz="1200" b="1" dirty="0">
                    <a:effectLst/>
                  </a:rPr>
                  <a:t> </a:t>
                </a:r>
                <a:r>
                  <a:rPr lang="ru-RU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датчика камеры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FB5CED-4D44-850F-1FC4-FBF06C029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194" y="1713079"/>
                <a:ext cx="6762584" cy="302840"/>
              </a:xfrm>
              <a:prstGeom prst="rect">
                <a:avLst/>
              </a:prstGeom>
              <a:blipFill>
                <a:blip r:embed="rId10"/>
                <a:stretch>
                  <a:fillRect l="-90" b="-1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622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D629C8-AD1F-CEDA-7278-A3A26D05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Калибровка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DDA5026-6EE0-C022-7DEC-2DB6EAACC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1835150"/>
            <a:ext cx="71247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65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30794-B90D-7522-9224-D84B152F1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Калибровка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6213C3-A944-0CF5-DA44-2AD682B4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1" y="2660953"/>
            <a:ext cx="3037242" cy="214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571B1AE-E825-95A1-66FD-FD8C808D7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503" y="2868468"/>
            <a:ext cx="2450032" cy="173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ADF4DDC-27DC-A66C-FFF2-158763478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947" y="2355452"/>
            <a:ext cx="3900952" cy="275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9291F7F8-A6B6-5C82-5DBD-8FDCF66AE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140" y="2907833"/>
            <a:ext cx="2320000" cy="165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890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5E0C8-23D2-DE90-F0C4-DB4F8D7B0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Определение параметров камеры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по снимкам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4F960-FE85-4C4E-093B-BC09F0E77171}"/>
              </a:ext>
            </a:extLst>
          </p:cNvPr>
          <p:cNvSpPr txBox="1"/>
          <p:nvPr/>
        </p:nvSpPr>
        <p:spPr>
          <a:xfrm>
            <a:off x="381279" y="3815401"/>
            <a:ext cx="15948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2D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точки с паттерна на изображении, находятся простыми алгоритмами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333173-125E-F320-8295-A191E292425F}"/>
              </a:ext>
            </a:extLst>
          </p:cNvPr>
          <p:cNvSpPr txBox="1"/>
          <p:nvPr/>
        </p:nvSpPr>
        <p:spPr>
          <a:xfrm>
            <a:off x="4469017" y="3876684"/>
            <a:ext cx="15948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Координаты маркеров, известны заранее</a:t>
            </a:r>
          </a:p>
        </p:txBody>
      </p:sp>
      <p:pic>
        <p:nvPicPr>
          <p:cNvPr id="8194" name="Picture 2" descr="Figure 1">
            <a:extLst>
              <a:ext uri="{FF2B5EF4-FFF2-40B4-BE49-F238E27FC236}">
                <a16:creationId xmlns:a16="http://schemas.microsoft.com/office/drawing/2014/main" id="{1B01AA7D-4518-9C0F-B224-21ABCB88D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139" y="1922538"/>
            <a:ext cx="563202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0D3F81-0D43-0ACA-B738-0741046FAC89}"/>
                  </a:ext>
                </a:extLst>
              </p:cNvPr>
              <p:cNvSpPr txBox="1"/>
              <p:nvPr/>
            </p:nvSpPr>
            <p:spPr>
              <a:xfrm>
                <a:off x="985550" y="2794929"/>
                <a:ext cx="4496487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0D3F81-0D43-0ACA-B738-0741046FA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50" y="2794929"/>
                <a:ext cx="4496487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304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B4B1F-EEEF-AC63-17A7-97BD54BD9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Дисторсия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83FF782-CF93-49E9-281C-9DE2B1CCA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159" y="1432373"/>
            <a:ext cx="2935873" cy="231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45C0863-5913-A5F9-23C2-67700EB21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79" y="1432373"/>
            <a:ext cx="2935873" cy="231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31ACB52A-3D97-6421-6ADC-73651C4FA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158" y="4005106"/>
            <a:ext cx="2935873" cy="231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D354C6B3-E14B-659A-F360-941BC56CD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062" y="4005106"/>
            <a:ext cx="2935873" cy="231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5A7C50-AA5C-4A44-B2E9-654DBCD5B1B9}"/>
              </a:ext>
            </a:extLst>
          </p:cNvPr>
          <p:cNvSpPr txBox="1"/>
          <p:nvPr/>
        </p:nvSpPr>
        <p:spPr>
          <a:xfrm>
            <a:off x="4922936" y="3662376"/>
            <a:ext cx="2539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Радиальная дисторсия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E915D-91D8-384B-D847-FFB321CC910B}"/>
              </a:ext>
            </a:extLst>
          </p:cNvPr>
          <p:cNvSpPr txBox="1"/>
          <p:nvPr/>
        </p:nvSpPr>
        <p:spPr>
          <a:xfrm>
            <a:off x="4922936" y="6249620"/>
            <a:ext cx="2539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Тангенциальная дисторсия</a:t>
            </a:r>
          </a:p>
        </p:txBody>
      </p:sp>
    </p:spTree>
    <p:extLst>
      <p:ext uri="{BB962C8B-B14F-4D97-AF65-F5344CB8AC3E}">
        <p14:creationId xmlns:p14="http://schemas.microsoft.com/office/powerpoint/2010/main" val="4238863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5CE375-B711-D88B-FCBB-FF11970C7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Добавление дисторсии в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F096EC-E45B-77F0-3133-9751A964D5B0}"/>
                  </a:ext>
                </a:extLst>
              </p:cNvPr>
              <p:cNvSpPr txBox="1"/>
              <p:nvPr/>
            </p:nvSpPr>
            <p:spPr>
              <a:xfrm>
                <a:off x="2346833" y="2144371"/>
                <a:ext cx="1679947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𝑑𝑖𝑠𝑡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𝑑𝑖𝑠𝑡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F096EC-E45B-77F0-3133-9751A964D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833" y="2144371"/>
                <a:ext cx="1679947" cy="61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1974F5-E389-B16E-FA8B-E6617561F926}"/>
                  </a:ext>
                </a:extLst>
              </p:cNvPr>
              <p:cNvSpPr txBox="1"/>
              <p:nvPr/>
            </p:nvSpPr>
            <p:spPr>
              <a:xfrm>
                <a:off x="2346832" y="3201885"/>
                <a:ext cx="3580404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𝑑𝑖𝑠𝑡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𝑑𝑖𝑠𝑡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1974F5-E389-B16E-FA8B-E6617561F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832" y="3201885"/>
                <a:ext cx="3580404" cy="7194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65FA94-FD11-13AE-5B1C-148C45B52ECD}"/>
                  </a:ext>
                </a:extLst>
              </p:cNvPr>
              <p:cNvSpPr txBox="1"/>
              <p:nvPr/>
            </p:nvSpPr>
            <p:spPr>
              <a:xfrm>
                <a:off x="6000388" y="3406140"/>
                <a:ext cx="1551194" cy="310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,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65FA94-FD11-13AE-5B1C-148C45B52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388" y="3406140"/>
                <a:ext cx="1551194" cy="310919"/>
              </a:xfrm>
              <a:prstGeom prst="rect">
                <a:avLst/>
              </a:prstGeom>
              <a:blipFill>
                <a:blip r:embed="rId4"/>
                <a:stretch>
                  <a:fillRect l="-9020" t="-13725" r="-2353" b="-450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695570-2501-C9F6-F14C-0031F0181160}"/>
                  </a:ext>
                </a:extLst>
              </p:cNvPr>
              <p:cNvSpPr txBox="1"/>
              <p:nvPr/>
            </p:nvSpPr>
            <p:spPr>
              <a:xfrm>
                <a:off x="2346832" y="4331180"/>
                <a:ext cx="3726405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𝑑𝑖𝑠𝑡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𝑑𝑖𝑠𝑡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695570-2501-C9F6-F14C-0031F0181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832" y="4331180"/>
                <a:ext cx="3726405" cy="719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FF26CF-73A6-E06A-B0F5-AD62083EC6C8}"/>
                  </a:ext>
                </a:extLst>
              </p:cNvPr>
              <p:cNvSpPr txBox="1"/>
              <p:nvPr/>
            </p:nvSpPr>
            <p:spPr>
              <a:xfrm>
                <a:off x="6000388" y="4535435"/>
                <a:ext cx="1551194" cy="310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,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FF26CF-73A6-E06A-B0F5-AD62083EC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388" y="4535435"/>
                <a:ext cx="1551194" cy="310919"/>
              </a:xfrm>
              <a:prstGeom prst="rect">
                <a:avLst/>
              </a:prstGeom>
              <a:blipFill>
                <a:blip r:embed="rId6"/>
                <a:stretch>
                  <a:fillRect l="-9020" t="-13725" r="-2353" b="-470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6495A95-B986-69DE-9AF9-353AE31A21C2}"/>
              </a:ext>
            </a:extLst>
          </p:cNvPr>
          <p:cNvSpPr txBox="1"/>
          <p:nvPr/>
        </p:nvSpPr>
        <p:spPr>
          <a:xfrm>
            <a:off x="4137034" y="2237858"/>
            <a:ext cx="15948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Общий вид дисторсии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710F48-AC86-0EC2-4CE0-EB12A723156F}"/>
              </a:ext>
            </a:extLst>
          </p:cNvPr>
          <p:cNvSpPr txBox="1"/>
          <p:nvPr/>
        </p:nvSpPr>
        <p:spPr>
          <a:xfrm>
            <a:off x="7839879" y="3346156"/>
            <a:ext cx="15948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Радиальная дисторсия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735380-4A12-D214-498E-F1E39649192C}"/>
              </a:ext>
            </a:extLst>
          </p:cNvPr>
          <p:cNvSpPr txBox="1"/>
          <p:nvPr/>
        </p:nvSpPr>
        <p:spPr>
          <a:xfrm>
            <a:off x="7839879" y="4475451"/>
            <a:ext cx="15948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Тангенциальная дисторсия</a:t>
            </a:r>
          </a:p>
        </p:txBody>
      </p:sp>
    </p:spTree>
    <p:extLst>
      <p:ext uri="{BB962C8B-B14F-4D97-AF65-F5344CB8AC3E}">
        <p14:creationId xmlns:p14="http://schemas.microsoft.com/office/powerpoint/2010/main" val="372867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513FCB-E014-B843-E08B-26BD9ED4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Камера-обскура (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pinhole camera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6117A9-F33A-F7D1-C23B-2122EDBF3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740" y="1818874"/>
            <a:ext cx="7751262" cy="407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741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ACEBE6F6-CF57-F9BF-CACB-57A3FFE36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421" y="212650"/>
            <a:ext cx="2486215" cy="26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CB663F22-0136-AFF6-BC0A-6599F1EDB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820" y="4152825"/>
            <a:ext cx="3545417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90B7571-6A73-F02F-F45D-6D03B032BD8A}"/>
              </a:ext>
            </a:extLst>
          </p:cNvPr>
          <p:cNvSpPr/>
          <p:nvPr/>
        </p:nvSpPr>
        <p:spPr>
          <a:xfrm>
            <a:off x="8067421" y="3064111"/>
            <a:ext cx="2486214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K, distortion, R, t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20DCAE8-F244-8525-3E40-9AAC1F85226A}"/>
              </a:ext>
            </a:extLst>
          </p:cNvPr>
          <p:cNvSpPr/>
          <p:nvPr/>
        </p:nvSpPr>
        <p:spPr>
          <a:xfrm>
            <a:off x="1823255" y="1575872"/>
            <a:ext cx="385719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cv2.findChessboardCorners(…)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D5BE706-827F-3E19-11C7-867254416951}"/>
              </a:ext>
            </a:extLst>
          </p:cNvPr>
          <p:cNvSpPr/>
          <p:nvPr/>
        </p:nvSpPr>
        <p:spPr>
          <a:xfrm>
            <a:off x="1823255" y="3064111"/>
            <a:ext cx="385719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cv2.calibrateCamera(…)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08561AE-16F8-72B5-41F1-4D982A5F70B4}"/>
              </a:ext>
            </a:extLst>
          </p:cNvPr>
          <p:cNvSpPr/>
          <p:nvPr/>
        </p:nvSpPr>
        <p:spPr>
          <a:xfrm>
            <a:off x="1823255" y="4548478"/>
            <a:ext cx="385719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cv2.initUndistortRectifyMap(…)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A804882-2AA5-FA8C-EC73-3E0522E83EB4}"/>
              </a:ext>
            </a:extLst>
          </p:cNvPr>
          <p:cNvCxnSpPr>
            <a:cxnSpLocks/>
          </p:cNvCxnSpPr>
          <p:nvPr/>
        </p:nvCxnSpPr>
        <p:spPr>
          <a:xfrm>
            <a:off x="5947145" y="2033072"/>
            <a:ext cx="13284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2EF3BA7-D27A-5B5E-437D-B0729E471572}"/>
              </a:ext>
            </a:extLst>
          </p:cNvPr>
          <p:cNvCxnSpPr>
            <a:cxnSpLocks/>
          </p:cNvCxnSpPr>
          <p:nvPr/>
        </p:nvCxnSpPr>
        <p:spPr>
          <a:xfrm>
            <a:off x="5947145" y="3521311"/>
            <a:ext cx="13284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A0A3DB0E-D6DA-F8E0-67BB-DAB2E7840963}"/>
              </a:ext>
            </a:extLst>
          </p:cNvPr>
          <p:cNvCxnSpPr>
            <a:cxnSpLocks/>
          </p:cNvCxnSpPr>
          <p:nvPr/>
        </p:nvCxnSpPr>
        <p:spPr>
          <a:xfrm>
            <a:off x="5947145" y="5005678"/>
            <a:ext cx="13284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92CA60F3-F623-EC36-6386-AEB79ED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Калибровка в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03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01BB50-6DE3-BF9F-4DAE-42466E0C4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Обратная проекция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8D89A-4439-21EC-2580-A80C837F2B64}"/>
              </a:ext>
            </a:extLst>
          </p:cNvPr>
          <p:cNvSpPr txBox="1"/>
          <p:nvPr/>
        </p:nvSpPr>
        <p:spPr>
          <a:xfrm>
            <a:off x="1001373" y="2358512"/>
            <a:ext cx="15948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Хотим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742668-9D82-10B8-0FBB-7F20FD8BF1CE}"/>
                  </a:ext>
                </a:extLst>
              </p:cNvPr>
              <p:cNvSpPr txBox="1"/>
              <p:nvPr/>
            </p:nvSpPr>
            <p:spPr>
              <a:xfrm>
                <a:off x="2301720" y="2350818"/>
                <a:ext cx="22144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742668-9D82-10B8-0FBB-7F20FD8BF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720" y="2350818"/>
                <a:ext cx="2214452" cy="276999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340F0E0-6132-0F92-5750-F57965C2D42D}"/>
              </a:ext>
            </a:extLst>
          </p:cNvPr>
          <p:cNvSpPr txBox="1"/>
          <p:nvPr/>
        </p:nvSpPr>
        <p:spPr>
          <a:xfrm>
            <a:off x="1001373" y="1870118"/>
            <a:ext cx="15948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Было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AEA00B-4AC0-1D69-F989-DFB25A901637}"/>
                  </a:ext>
                </a:extLst>
              </p:cNvPr>
              <p:cNvSpPr txBox="1"/>
              <p:nvPr/>
            </p:nvSpPr>
            <p:spPr>
              <a:xfrm>
                <a:off x="2301720" y="1862424"/>
                <a:ext cx="22429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AEA00B-4AC0-1D69-F989-DFB25A901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720" y="1862424"/>
                <a:ext cx="2242985" cy="276999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E4CDC-FE75-BBA4-488E-167D49F0A23B}"/>
                  </a:ext>
                </a:extLst>
              </p:cNvPr>
              <p:cNvSpPr txBox="1"/>
              <p:nvPr/>
            </p:nvSpPr>
            <p:spPr>
              <a:xfrm>
                <a:off x="2301720" y="3201047"/>
                <a:ext cx="7525457" cy="15175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E4CDC-FE75-BBA4-488E-167D49F0A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720" y="3201047"/>
                <a:ext cx="7525457" cy="15175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CD05A46-403D-8DD9-B275-D382F398998A}"/>
              </a:ext>
            </a:extLst>
          </p:cNvPr>
          <p:cNvSpPr txBox="1"/>
          <p:nvPr/>
        </p:nvSpPr>
        <p:spPr>
          <a:xfrm>
            <a:off x="1903460" y="4695308"/>
            <a:ext cx="11093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Координаты пикселя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B7537E-30B9-E8A4-F9EF-84E6EDF3CFE0}"/>
              </a:ext>
            </a:extLst>
          </p:cNvPr>
          <p:cNvSpPr txBox="1"/>
          <p:nvPr/>
        </p:nvSpPr>
        <p:spPr>
          <a:xfrm>
            <a:off x="6154279" y="4695308"/>
            <a:ext cx="112217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Луч в однородных координатах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B6789-BCDB-27AD-DE60-8204BFF037D9}"/>
              </a:ext>
            </a:extLst>
          </p:cNvPr>
          <p:cNvSpPr txBox="1"/>
          <p:nvPr/>
        </p:nvSpPr>
        <p:spPr>
          <a:xfrm>
            <a:off x="7560018" y="4695308"/>
            <a:ext cx="143527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Глубину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Z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нужно откуда-то взять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7391EA-A1A9-6195-B946-836C494F75EA}"/>
              </a:ext>
            </a:extLst>
          </p:cNvPr>
          <p:cNvSpPr txBox="1"/>
          <p:nvPr/>
        </p:nvSpPr>
        <p:spPr>
          <a:xfrm>
            <a:off x="9085332" y="4695308"/>
            <a:ext cx="9274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Искомая 3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CE47CB-512E-6E9E-0F55-93601E61429F}"/>
              </a:ext>
            </a:extLst>
          </p:cNvPr>
          <p:cNvSpPr txBox="1"/>
          <p:nvPr/>
        </p:nvSpPr>
        <p:spPr>
          <a:xfrm>
            <a:off x="2767280" y="4695308"/>
            <a:ext cx="120624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Однородные координаты пикселя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1A4C2B-459D-3C50-89C2-B4B0846FFCC8}"/>
              </a:ext>
            </a:extLst>
          </p:cNvPr>
          <p:cNvSpPr txBox="1"/>
          <p:nvPr/>
        </p:nvSpPr>
        <p:spPr>
          <a:xfrm>
            <a:off x="3877828" y="4695308"/>
            <a:ext cx="120624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Обратная матрица к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ru-R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259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AACB68-A845-C911-7E0B-1FDC7B0B5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err="1">
                <a:latin typeface="Arial" panose="020B0604020202020204" pitchFamily="34" charset="0"/>
                <a:cs typeface="Arial" panose="020B0604020202020204" pitchFamily="34" charset="0"/>
              </a:rPr>
              <a:t>Гомография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52E82A-62EF-4492-9799-B43C5449EF16}"/>
                  </a:ext>
                </a:extLst>
              </p:cNvPr>
              <p:cNvSpPr txBox="1"/>
              <p:nvPr/>
            </p:nvSpPr>
            <p:spPr>
              <a:xfrm>
                <a:off x="1445259" y="2264348"/>
                <a:ext cx="3096104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52E82A-62EF-4492-9799-B43C5449E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259" y="2264348"/>
                <a:ext cx="3096104" cy="891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82F40A6-24AD-666D-7174-2ABBE35C11F8}"/>
              </a:ext>
            </a:extLst>
          </p:cNvPr>
          <p:cNvSpPr txBox="1"/>
          <p:nvPr/>
        </p:nvSpPr>
        <p:spPr>
          <a:xfrm>
            <a:off x="645814" y="3805927"/>
            <a:ext cx="5195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Гомография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– это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несингулярное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отображение одной проективной плоскости в другую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8B728-9139-8E2D-D344-1C8D22D42C16}"/>
              </a:ext>
            </a:extLst>
          </p:cNvPr>
          <p:cNvSpPr txBox="1"/>
          <p:nvPr/>
        </p:nvSpPr>
        <p:spPr>
          <a:xfrm>
            <a:off x="6493256" y="2003197"/>
            <a:ext cx="51951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Важно, что эта матрица определена в точности до множителя, так как однородные матрицы инварианты к умножению на скаляр.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То есть, эта матрица определена 8 числами, а не 9. У такой матрицы 8 степеней свободы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degrees of freedom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461EA-D1D5-474A-DC6A-D5E878F226D9}"/>
              </a:ext>
            </a:extLst>
          </p:cNvPr>
          <p:cNvSpPr txBox="1"/>
          <p:nvPr/>
        </p:nvSpPr>
        <p:spPr>
          <a:xfrm>
            <a:off x="6493256" y="3724370"/>
            <a:ext cx="5195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Довольно часто проективную трансформацию называют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гомография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8054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0195AF-ACB0-41BF-EE82-E586B7D3827F}"/>
                  </a:ext>
                </a:extLst>
              </p:cNvPr>
              <p:cNvSpPr txBox="1"/>
              <p:nvPr/>
            </p:nvSpPr>
            <p:spPr>
              <a:xfrm>
                <a:off x="-334876" y="4356034"/>
                <a:ext cx="7425267" cy="1126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0195AF-ACB0-41BF-EE82-E586B7D38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4876" y="4356034"/>
                <a:ext cx="7425267" cy="1126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5A4349F-88D0-C96A-E9BD-D7A58A266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 err="1">
                <a:latin typeface="Arial" panose="020B0604020202020204" pitchFamily="34" charset="0"/>
                <a:cs typeface="Arial" panose="020B0604020202020204" pitchFamily="34" charset="0"/>
              </a:rPr>
              <a:t>Гомография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78A32A9-88F5-CC94-94E1-456089D67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4" y="1802888"/>
            <a:ext cx="5761606" cy="199221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236DE2E-2E7C-8AA3-313A-17E7264B5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751" y="1206571"/>
            <a:ext cx="5161855" cy="28076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0A8FE0-6C90-92DB-CA18-7F769E1EA856}"/>
                  </a:ext>
                </a:extLst>
              </p:cNvPr>
              <p:cNvSpPr txBox="1"/>
              <p:nvPr/>
            </p:nvSpPr>
            <p:spPr>
              <a:xfrm>
                <a:off x="6319831" y="4433170"/>
                <a:ext cx="6096000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0A8FE0-6C90-92DB-CA18-7F769E1EA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831" y="4433170"/>
                <a:ext cx="6096000" cy="9727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007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F8EF22-6269-25F0-283A-DC7E86E3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Плоская сцена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2AF9DA-4B3B-C2EC-3E00-F7D6D577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328" y="1536971"/>
            <a:ext cx="7139344" cy="43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39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C73E6-C114-42AA-BB4F-70EA6F479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Исправление искажения изображения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AFBE5D-1F4F-144B-6E81-FB1C2CE69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45" y="2088534"/>
            <a:ext cx="4230478" cy="31287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60ADE9-8CB2-7646-EA27-8753F3423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229" y="2088534"/>
            <a:ext cx="3789802" cy="312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93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940F4684-A1FF-6C74-5443-087FAEE0D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038" y="1883664"/>
            <a:ext cx="291465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4E08DE07-0233-8603-65DE-F919652EF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412" y="1883664"/>
            <a:ext cx="2852166" cy="380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02F260-5D55-536F-31FF-EA5512C342FB}"/>
              </a:ext>
            </a:extLst>
          </p:cNvPr>
          <p:cNvSpPr txBox="1"/>
          <p:nvPr/>
        </p:nvSpPr>
        <p:spPr>
          <a:xfrm>
            <a:off x="2932814" y="5962840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https://github.com/tprigent/image-homography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27F4BFD-92C0-D37C-4FB9-4E100629C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Исправление искажения 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572049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83FA42-CAF0-0561-2EEC-D58C8577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Построение панорам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E69629-5E61-2DDA-CAF3-FD741A70A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465" y="1530350"/>
            <a:ext cx="3694113" cy="18986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772EE9-B896-71DC-C450-57037231D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47" y="3621137"/>
            <a:ext cx="9009535" cy="262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61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9D0CF7-2297-A8A4-3546-087D4566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Простейшие случаи </a:t>
            </a:r>
            <a:r>
              <a:rPr lang="ru-RU" sz="4000" dirty="0" err="1">
                <a:latin typeface="Arial" panose="020B0604020202020204" pitchFamily="34" charset="0"/>
                <a:cs typeface="Arial" panose="020B0604020202020204" pitchFamily="34" charset="0"/>
              </a:rPr>
              <a:t>гомографии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A12C4845-9E38-223F-859B-2DCB84B17C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3834402"/>
                  </p:ext>
                </p:extLst>
              </p:nvPr>
            </p:nvGraphicFramePr>
            <p:xfrm>
              <a:off x="1856527" y="1690688"/>
              <a:ext cx="8128000" cy="43516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85344317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65102883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49654414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596510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Группа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Матрица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Пример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Свойства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0293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Проективное (</a:t>
                          </a:r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projective</a:t>
                          </a:r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 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dof</a:t>
                          </a:r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Прямая отображается в прямую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9683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Аффинное (</a:t>
                          </a:r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affine</a:t>
                          </a:r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dof</a:t>
                          </a:r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Сохраняет параллельность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7556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Преобразование подобия</a:t>
                          </a:r>
                        </a:p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similarity</a:t>
                          </a:r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 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dof</a:t>
                          </a:r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Сдвигает, поворачивает и масштабирует объекты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9912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Евклидово (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euclidean</a:t>
                          </a:r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 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dof</a:t>
                          </a:r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Только сдвигает и поворачивает объекты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7836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A12C4845-9E38-223F-859B-2DCB84B17C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3834402"/>
                  </p:ext>
                </p:extLst>
              </p:nvPr>
            </p:nvGraphicFramePr>
            <p:xfrm>
              <a:off x="1856527" y="1690688"/>
              <a:ext cx="8128000" cy="43516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85344317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65102883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49654414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596510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Группа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Матрица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Пример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Свойства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0293386"/>
                      </a:ext>
                    </a:extLst>
                  </a:tr>
                  <a:tr h="963295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Проективное (</a:t>
                          </a:r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projective</a:t>
                          </a:r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 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dof</a:t>
                          </a:r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41772" r="-200901" b="-3234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Прямая отображается в прямую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968370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Аффинное (</a:t>
                          </a:r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affine</a:t>
                          </a:r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dof</a:t>
                          </a:r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49333" r="-200901" b="-24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Сохраняет параллельность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755620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Преобразование подобия</a:t>
                          </a:r>
                        </a:p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similarity</a:t>
                          </a:r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 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dof</a:t>
                          </a:r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90816" r="-200901" b="-841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Сдвигает, поворачивает и масштабирует объекты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9912187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Евклидово (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euclidean</a:t>
                          </a:r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 </a:t>
                          </a:r>
                          <a:r>
                            <a:rPr lang="en-US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dof</a:t>
                          </a:r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380000" r="-200901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Только сдвигает и поворачивает объекты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78369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F1881DA-6E91-129F-12BD-9CC216FCE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544493" y="1924066"/>
            <a:ext cx="793214" cy="120083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D4BD06E-D17C-A400-774B-48106903D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544493" y="2897182"/>
            <a:ext cx="793214" cy="117329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243DC34-AA5A-E4FE-C66C-E5BB365AF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544493" y="4131251"/>
            <a:ext cx="793214" cy="79872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D3FF546-D5EA-6558-CDEB-7D9EA1CF9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544493" y="5180585"/>
            <a:ext cx="793214" cy="7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5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ECCE1FE-A4A1-92F8-8E8C-1637BFAAD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The Direct Linear Transformation Algorithm DLT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0516A-01BE-C1D4-C2AD-C853B813C607}"/>
              </a:ext>
            </a:extLst>
          </p:cNvPr>
          <p:cNvSpPr txBox="1"/>
          <p:nvPr/>
        </p:nvSpPr>
        <p:spPr>
          <a:xfrm>
            <a:off x="1295614" y="2147576"/>
            <a:ext cx="821735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Подробный алгоритм нахождения матрицы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гомографии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с помощью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DLT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расписан в файле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10.2_2D_Alignment__DLT.pdf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Одна из реализаций на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https://github.com/tprigent/image-homography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716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B557C8E-F067-27DB-6048-1885A98B1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699"/>
          <a:stretch/>
        </p:blipFill>
        <p:spPr>
          <a:xfrm>
            <a:off x="2277457" y="1467331"/>
            <a:ext cx="6047884" cy="45025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13439E-1F54-B2D4-E555-D87159D2C841}"/>
              </a:ext>
            </a:extLst>
          </p:cNvPr>
          <p:cNvSpPr txBox="1"/>
          <p:nvPr/>
        </p:nvSpPr>
        <p:spPr>
          <a:xfrm>
            <a:off x="7275936" y="2493882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World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674526-C07E-5894-4071-C6A82CA438E8}"/>
              </a:ext>
            </a:extLst>
          </p:cNvPr>
          <p:cNvSpPr txBox="1"/>
          <p:nvPr/>
        </p:nvSpPr>
        <p:spPr>
          <a:xfrm>
            <a:off x="4424231" y="2886330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3602E3-1D7B-35E4-993B-5275BCC16D71}"/>
              </a:ext>
            </a:extLst>
          </p:cNvPr>
          <p:cNvSpPr txBox="1"/>
          <p:nvPr/>
        </p:nvSpPr>
        <p:spPr>
          <a:xfrm>
            <a:off x="7225447" y="4793692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07A10C7F-AECB-F4CA-9EB8-79976200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Камера-обскура (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pinhole camera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2438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ECCE1FE-A4A1-92F8-8E8C-1637BFAAD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Использованные материалы</a:t>
            </a: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18ED8384-5379-6D99-B399-029D94FF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ru-RU" dirty="0">
                <a:hlinkClick r:id="rId2"/>
              </a:rPr>
              <a:t>Курс 3</a:t>
            </a:r>
            <a:r>
              <a:rPr lang="en-US" dirty="0">
                <a:hlinkClick r:id="rId2"/>
              </a:rPr>
              <a:t>DCV </a:t>
            </a:r>
            <a:r>
              <a:rPr lang="ru-RU" dirty="0">
                <a:hlinkClick r:id="rId2"/>
              </a:rPr>
              <a:t>от </a:t>
            </a:r>
            <a:r>
              <a:rPr lang="en-US" dirty="0" err="1">
                <a:hlinkClick r:id="rId2"/>
              </a:rPr>
              <a:t>DeepSchool</a:t>
            </a:r>
            <a:endParaRPr lang="ru-RU" dirty="0"/>
          </a:p>
          <a:p>
            <a:r>
              <a:rPr lang="ru-RU" dirty="0">
                <a:hlinkClick r:id="rId3"/>
              </a:rPr>
              <a:t>Видеокурс </a:t>
            </a:r>
            <a:r>
              <a:rPr lang="en-US" dirty="0">
                <a:hlinkClick r:id="rId3"/>
              </a:rPr>
              <a:t>Computer Vision</a:t>
            </a:r>
            <a:r>
              <a:rPr lang="ru-RU" dirty="0">
                <a:hlinkClick r:id="rId3"/>
              </a:rPr>
              <a:t>, </a:t>
            </a:r>
            <a:r>
              <a:rPr lang="en-US" dirty="0">
                <a:hlinkClick r:id="rId3"/>
              </a:rPr>
              <a:t>FAU Erlangen-Nürnberg</a:t>
            </a:r>
            <a:endParaRPr lang="ru-RU" dirty="0"/>
          </a:p>
          <a:p>
            <a:r>
              <a:rPr lang="ru-RU" dirty="0">
                <a:hlinkClick r:id="rId4"/>
              </a:rPr>
              <a:t>Геометрия формирования изображения</a:t>
            </a:r>
            <a:endParaRPr lang="ru-RU" dirty="0"/>
          </a:p>
          <a:p>
            <a:r>
              <a:rPr lang="ru-RU" dirty="0">
                <a:hlinkClick r:id="rId5"/>
              </a:rPr>
              <a:t>Подробное описание калибровки камеры</a:t>
            </a:r>
            <a:endParaRPr lang="ru-RU" dirty="0"/>
          </a:p>
          <a:p>
            <a:r>
              <a:rPr lang="ru-RU" dirty="0"/>
              <a:t>Видеокурс о </a:t>
            </a:r>
            <a:r>
              <a:rPr lang="ru-RU" dirty="0">
                <a:hlinkClick r:id="rId6"/>
              </a:rPr>
              <a:t>калибровке камер</a:t>
            </a:r>
            <a:r>
              <a:rPr lang="ru-RU" dirty="0"/>
              <a:t> и </a:t>
            </a:r>
            <a:r>
              <a:rPr lang="ru-RU" dirty="0">
                <a:hlinkClick r:id="rId7"/>
              </a:rPr>
              <a:t>создании панорам</a:t>
            </a:r>
            <a:endParaRPr lang="ru-RU" dirty="0"/>
          </a:p>
          <a:p>
            <a:r>
              <a:rPr lang="ru-RU" dirty="0">
                <a:hlinkClick r:id="rId8"/>
              </a:rPr>
              <a:t>Лекции по фотограмметрии</a:t>
            </a:r>
            <a:endParaRPr lang="ru-RU" dirty="0"/>
          </a:p>
          <a:p>
            <a:r>
              <a:rPr lang="ru-RU" dirty="0">
                <a:hlinkClick r:id="rId9"/>
              </a:rPr>
              <a:t>Лекции А. </a:t>
            </a:r>
            <a:r>
              <a:rPr lang="ru-RU" dirty="0" err="1">
                <a:hlinkClick r:id="rId9"/>
              </a:rPr>
              <a:t>Конушина</a:t>
            </a:r>
            <a:r>
              <a:rPr lang="en-US" dirty="0">
                <a:hlinkClick r:id="rId9"/>
              </a:rPr>
              <a:t>, </a:t>
            </a:r>
            <a:r>
              <a:rPr lang="ru-RU" dirty="0">
                <a:hlinkClick r:id="rId9"/>
              </a:rPr>
              <a:t>дополнительные главы компьютерного зрения</a:t>
            </a:r>
            <a:endParaRPr lang="ru-RU" dirty="0"/>
          </a:p>
          <a:p>
            <a:r>
              <a:rPr lang="ru-RU" dirty="0">
                <a:hlinkClick r:id="rId10"/>
              </a:rPr>
              <a:t>Материалы курса </a:t>
            </a:r>
            <a:r>
              <a:rPr lang="en-US" dirty="0">
                <a:hlinkClick r:id="rId10"/>
              </a:rPr>
              <a:t>Computer Vision, Carnegie Mellon </a:t>
            </a:r>
            <a:endParaRPr lang="en-US" dirty="0"/>
          </a:p>
          <a:p>
            <a:r>
              <a:rPr lang="en-US" dirty="0"/>
              <a:t>Hartley R., Zisserman A. Multiple view geometry in computer vision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650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D68E-4FC9-CEC9-7D4A-81A24FBA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Однородные координаты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77672-3E58-2D19-388E-EA87459A8C56}"/>
              </a:ext>
            </a:extLst>
          </p:cNvPr>
          <p:cNvSpPr txBox="1"/>
          <p:nvPr/>
        </p:nvSpPr>
        <p:spPr>
          <a:xfrm>
            <a:off x="1138948" y="1831783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Перевод из обычных в однородные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361C8C-AC99-4D9F-A16A-2D2D2277A9BB}"/>
                  </a:ext>
                </a:extLst>
              </p:cNvPr>
              <p:cNvSpPr txBox="1"/>
              <p:nvPr/>
            </p:nvSpPr>
            <p:spPr>
              <a:xfrm>
                <a:off x="2862367" y="2861118"/>
                <a:ext cx="5952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361C8C-AC99-4D9F-A16A-2D2D2277A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67" y="2861118"/>
                <a:ext cx="595291" cy="276999"/>
              </a:xfrm>
              <a:prstGeom prst="rect">
                <a:avLst/>
              </a:prstGeom>
              <a:blipFill>
                <a:blip r:embed="rId2"/>
                <a:stretch>
                  <a:fillRect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C8259-9C7D-A802-E7E2-C0B46A3D5AA3}"/>
                  </a:ext>
                </a:extLst>
              </p:cNvPr>
              <p:cNvSpPr txBox="1"/>
              <p:nvPr/>
            </p:nvSpPr>
            <p:spPr>
              <a:xfrm>
                <a:off x="8249045" y="2489381"/>
                <a:ext cx="381258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C8259-9C7D-A802-E7E2-C0B46A3D5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045" y="2489381"/>
                <a:ext cx="381258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C1D1AE-F30F-11A3-8DC8-D72C95762816}"/>
                  </a:ext>
                </a:extLst>
              </p:cNvPr>
              <p:cNvSpPr txBox="1"/>
              <p:nvPr/>
            </p:nvSpPr>
            <p:spPr>
              <a:xfrm>
                <a:off x="3798944" y="2640416"/>
                <a:ext cx="370871" cy="718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C1D1AE-F30F-11A3-8DC8-D72C95762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944" y="2640416"/>
                <a:ext cx="370871" cy="718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7E0E03-F182-B22A-4E34-317DD2A4B90A}"/>
                  </a:ext>
                </a:extLst>
              </p:cNvPr>
              <p:cNvSpPr txBox="1"/>
              <p:nvPr/>
            </p:nvSpPr>
            <p:spPr>
              <a:xfrm>
                <a:off x="7093527" y="2861118"/>
                <a:ext cx="798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7E0E03-F182-B22A-4E34-317DD2A4B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527" y="2861118"/>
                <a:ext cx="798039" cy="276999"/>
              </a:xfrm>
              <a:prstGeom prst="rect">
                <a:avLst/>
              </a:prstGeom>
              <a:blipFill>
                <a:blip r:embed="rId5"/>
                <a:stretch>
                  <a:fillRect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D01580-1D92-2EAE-2893-52713799F576}"/>
                  </a:ext>
                </a:extLst>
              </p:cNvPr>
              <p:cNvSpPr txBox="1"/>
              <p:nvPr/>
            </p:nvSpPr>
            <p:spPr>
              <a:xfrm>
                <a:off x="3507744" y="2861118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D01580-1D92-2EAE-2893-52713799F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744" y="2861118"/>
                <a:ext cx="253274" cy="276999"/>
              </a:xfrm>
              <a:prstGeom prst="rect">
                <a:avLst/>
              </a:prstGeom>
              <a:blipFill>
                <a:blip r:embed="rId6"/>
                <a:stretch>
                  <a:fillRect l="-16667" r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336FDA-E4CE-7C00-54C9-867A5D6A8D17}"/>
                  </a:ext>
                </a:extLst>
              </p:cNvPr>
              <p:cNvSpPr txBox="1"/>
              <p:nvPr/>
            </p:nvSpPr>
            <p:spPr>
              <a:xfrm>
                <a:off x="7944317" y="2861118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336FDA-E4CE-7C00-54C9-867A5D6A8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317" y="2861118"/>
                <a:ext cx="253274" cy="276999"/>
              </a:xfrm>
              <a:prstGeom prst="rect">
                <a:avLst/>
              </a:prstGeom>
              <a:blipFill>
                <a:blip r:embed="rId7"/>
                <a:stretch>
                  <a:fillRect l="-16667" r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0223BC-9617-45FC-71B4-87665B116D14}"/>
                  </a:ext>
                </a:extLst>
              </p:cNvPr>
              <p:cNvSpPr txBox="1"/>
              <p:nvPr/>
            </p:nvSpPr>
            <p:spPr>
              <a:xfrm>
                <a:off x="3812583" y="5576324"/>
                <a:ext cx="11762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0223BC-9617-45FC-71B4-87665B116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583" y="5576324"/>
                <a:ext cx="1176219" cy="276999"/>
              </a:xfrm>
              <a:prstGeom prst="rect">
                <a:avLst/>
              </a:prstGeom>
              <a:blipFill>
                <a:blip r:embed="rId8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C2AFB-4E95-4ACC-08DD-16C7FDC3C0DB}"/>
                  </a:ext>
                </a:extLst>
              </p:cNvPr>
              <p:cNvSpPr txBox="1"/>
              <p:nvPr/>
            </p:nvSpPr>
            <p:spPr>
              <a:xfrm>
                <a:off x="3043955" y="5355622"/>
                <a:ext cx="413703" cy="718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C2AFB-4E95-4ACC-08DD-16C7FDC3C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955" y="5355622"/>
                <a:ext cx="413703" cy="718402"/>
              </a:xfrm>
              <a:prstGeom prst="rect">
                <a:avLst/>
              </a:prstGeom>
              <a:blipFill>
                <a:blip r:embed="rId9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FB31D7-B01A-F203-39C3-ECDBDAD99CCB}"/>
                  </a:ext>
                </a:extLst>
              </p:cNvPr>
              <p:cNvSpPr txBox="1"/>
              <p:nvPr/>
            </p:nvSpPr>
            <p:spPr>
              <a:xfrm>
                <a:off x="3524181" y="5576324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FB31D7-B01A-F203-39C3-ECDBDAD99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181" y="5576324"/>
                <a:ext cx="253274" cy="276999"/>
              </a:xfrm>
              <a:prstGeom prst="rect">
                <a:avLst/>
              </a:prstGeom>
              <a:blipFill>
                <a:blip r:embed="rId10"/>
                <a:stretch>
                  <a:fillRect l="-16667" r="-14286" b="-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81FEE-2436-1748-48F4-33F452FC7801}"/>
                  </a:ext>
                </a:extLst>
              </p:cNvPr>
              <p:cNvSpPr txBox="1"/>
              <p:nvPr/>
            </p:nvSpPr>
            <p:spPr>
              <a:xfrm>
                <a:off x="7358668" y="5178977"/>
                <a:ext cx="424090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81FEE-2436-1748-48F4-33F452FC7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668" y="5178977"/>
                <a:ext cx="424090" cy="10204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284AF3-C718-1783-A49B-9363D312810D}"/>
                  </a:ext>
                </a:extLst>
              </p:cNvPr>
              <p:cNvSpPr txBox="1"/>
              <p:nvPr/>
            </p:nvSpPr>
            <p:spPr>
              <a:xfrm>
                <a:off x="8096288" y="5550714"/>
                <a:ext cx="16694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284AF3-C718-1783-A49B-9363D3128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288" y="5550714"/>
                <a:ext cx="1669431" cy="276999"/>
              </a:xfrm>
              <a:prstGeom prst="rect">
                <a:avLst/>
              </a:prstGeom>
              <a:blipFill>
                <a:blip r:embed="rId12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5964A1-FEC9-6B99-7182-809A15337DD2}"/>
                  </a:ext>
                </a:extLst>
              </p:cNvPr>
              <p:cNvSpPr txBox="1"/>
              <p:nvPr/>
            </p:nvSpPr>
            <p:spPr>
              <a:xfrm>
                <a:off x="7812886" y="5550714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5964A1-FEC9-6B99-7182-809A1533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886" y="5550714"/>
                <a:ext cx="253274" cy="276999"/>
              </a:xfrm>
              <a:prstGeom prst="rect">
                <a:avLst/>
              </a:prstGeom>
              <a:blipFill>
                <a:blip r:embed="rId13"/>
                <a:stretch>
                  <a:fillRect l="-17073" r="-17073" b="-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6480F4E-8236-FE86-3894-DAA199661F72}"/>
              </a:ext>
            </a:extLst>
          </p:cNvPr>
          <p:cNvSpPr txBox="1"/>
          <p:nvPr/>
        </p:nvSpPr>
        <p:spPr>
          <a:xfrm>
            <a:off x="2862367" y="3620746"/>
            <a:ext cx="23914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Однородные координаты</a:t>
            </a:r>
          </a:p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точки изображения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E75B89-4683-0F8C-313A-9C34A37C998F}"/>
              </a:ext>
            </a:extLst>
          </p:cNvPr>
          <p:cNvSpPr txBox="1"/>
          <p:nvPr/>
        </p:nvSpPr>
        <p:spPr>
          <a:xfrm>
            <a:off x="7093527" y="3620746"/>
            <a:ext cx="23914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Однородные координаты</a:t>
            </a:r>
          </a:p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точки сцены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69D79D-FF55-4657-7E95-AA4FA7567B1F}"/>
              </a:ext>
            </a:extLst>
          </p:cNvPr>
          <p:cNvSpPr txBox="1"/>
          <p:nvPr/>
        </p:nvSpPr>
        <p:spPr>
          <a:xfrm>
            <a:off x="1138948" y="4493318"/>
            <a:ext cx="8210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Перевод из однородных в обычные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36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3E4408-7C49-4569-D9C2-0C175EAC028A}"/>
              </a:ext>
            </a:extLst>
          </p:cNvPr>
          <p:cNvSpPr txBox="1"/>
          <p:nvPr/>
        </p:nvSpPr>
        <p:spPr>
          <a:xfrm>
            <a:off x="3537984" y="5641294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https://youtu.be/qByYk6JggQU?si=Hk2bGrwHTwNxzhS4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BADC3C-BA86-3D65-0A37-B50F9520E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76" y="1506150"/>
            <a:ext cx="9877647" cy="4067675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8E5B762-9F49-B445-BD1A-0767A081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Однородные координаты</a:t>
            </a:r>
          </a:p>
        </p:txBody>
      </p:sp>
    </p:spTree>
    <p:extLst>
      <p:ext uri="{BB962C8B-B14F-4D97-AF65-F5344CB8AC3E}">
        <p14:creationId xmlns:p14="http://schemas.microsoft.com/office/powerpoint/2010/main" val="2976247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1CEDD-4709-B58E-E0DA-D8BC1177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От пикселя к лучу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D6B517E-BECE-58A4-8A44-FB72F0049C50}"/>
              </a:ext>
            </a:extLst>
          </p:cNvPr>
          <p:cNvSpPr/>
          <p:nvPr/>
        </p:nvSpPr>
        <p:spPr>
          <a:xfrm>
            <a:off x="7444089" y="1432560"/>
            <a:ext cx="3119474" cy="762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Был пиксель с координатами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(u, v)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17CFEDC-9980-25AF-86F6-AA5B6A54C010}"/>
              </a:ext>
            </a:extLst>
          </p:cNvPr>
          <p:cNvSpPr/>
          <p:nvPr/>
        </p:nvSpPr>
        <p:spPr>
          <a:xfrm>
            <a:off x="7374977" y="2731771"/>
            <a:ext cx="3257698" cy="762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Стал луч с координатами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(u, v, 1)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902F6C1-6EEF-A600-5C22-47547DAE611C}"/>
              </a:ext>
            </a:extLst>
          </p:cNvPr>
          <p:cNvSpPr/>
          <p:nvPr/>
        </p:nvSpPr>
        <p:spPr>
          <a:xfrm>
            <a:off x="6797039" y="4113530"/>
            <a:ext cx="4413575" cy="10883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Можно двигаться как угодно вдоль луча,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проекция на изображение не поменяется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k(u, v, 1)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CB04C46-B5F7-012D-6916-5BBF65040B4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003826" y="2194560"/>
            <a:ext cx="0" cy="537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C396A0A-48EE-5D1A-6FC9-94FBED921A5B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9003826" y="3493771"/>
            <a:ext cx="1" cy="619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B557C8E-F067-27DB-6048-1885A98B1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699"/>
          <a:stretch/>
        </p:blipFill>
        <p:spPr>
          <a:xfrm>
            <a:off x="214741" y="1552392"/>
            <a:ext cx="6047884" cy="45025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13439E-1F54-B2D4-E555-D87159D2C841}"/>
              </a:ext>
            </a:extLst>
          </p:cNvPr>
          <p:cNvSpPr txBox="1"/>
          <p:nvPr/>
        </p:nvSpPr>
        <p:spPr>
          <a:xfrm>
            <a:off x="5213220" y="2578943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World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674526-C07E-5894-4071-C6A82CA438E8}"/>
              </a:ext>
            </a:extLst>
          </p:cNvPr>
          <p:cNvSpPr txBox="1"/>
          <p:nvPr/>
        </p:nvSpPr>
        <p:spPr>
          <a:xfrm>
            <a:off x="2361515" y="2971391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3602E3-1D7B-35E4-993B-5275BCC16D71}"/>
              </a:ext>
            </a:extLst>
          </p:cNvPr>
          <p:cNvSpPr txBox="1"/>
          <p:nvPr/>
        </p:nvSpPr>
        <p:spPr>
          <a:xfrm>
            <a:off x="5162731" y="4878753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10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D136AD-D275-B11D-978E-99DE9C555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68"/>
          <a:stretch/>
        </p:blipFill>
        <p:spPr>
          <a:xfrm>
            <a:off x="738962" y="1891365"/>
            <a:ext cx="3489621" cy="2582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81A36D-A5B5-B835-6BF0-760F7B516D90}"/>
                  </a:ext>
                </a:extLst>
              </p:cNvPr>
              <p:cNvSpPr txBox="1"/>
              <p:nvPr/>
            </p:nvSpPr>
            <p:spPr>
              <a:xfrm>
                <a:off x="1496947" y="4473403"/>
                <a:ext cx="641265" cy="56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81A36D-A5B5-B835-6BF0-760F7B516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947" y="4473403"/>
                <a:ext cx="641265" cy="56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E4DB42-E128-DAF5-7B4B-5879253BCDE7}"/>
                  </a:ext>
                </a:extLst>
              </p:cNvPr>
              <p:cNvSpPr txBox="1"/>
              <p:nvPr/>
            </p:nvSpPr>
            <p:spPr>
              <a:xfrm>
                <a:off x="2280790" y="4618475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E4DB42-E128-DAF5-7B4B-5879253BC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790" y="4618475"/>
                <a:ext cx="253274" cy="276999"/>
              </a:xfrm>
              <a:prstGeom prst="rect">
                <a:avLst/>
              </a:prstGeom>
              <a:blipFill>
                <a:blip r:embed="rId4"/>
                <a:stretch>
                  <a:fillRect l="-16667" r="-14286" b="-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BA9C46-AFB2-BE9D-EB83-781C03345657}"/>
                  </a:ext>
                </a:extLst>
              </p:cNvPr>
              <p:cNvSpPr txBox="1"/>
              <p:nvPr/>
            </p:nvSpPr>
            <p:spPr>
              <a:xfrm>
                <a:off x="2640557" y="4498602"/>
                <a:ext cx="802977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BA9C46-AFB2-BE9D-EB83-781C03345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557" y="4498602"/>
                <a:ext cx="802977" cy="5167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835A09-DC72-DBAA-8168-CD9A8A871194}"/>
                  </a:ext>
                </a:extLst>
              </p:cNvPr>
              <p:cNvSpPr txBox="1"/>
              <p:nvPr/>
            </p:nvSpPr>
            <p:spPr>
              <a:xfrm>
                <a:off x="6389067" y="2492215"/>
                <a:ext cx="24340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835A09-DC72-DBAA-8168-CD9A8A871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067" y="2492215"/>
                <a:ext cx="2434063" cy="276999"/>
              </a:xfrm>
              <a:prstGeom prst="rect">
                <a:avLst/>
              </a:prstGeom>
              <a:blipFill>
                <a:blip r:embed="rId6"/>
                <a:stretch>
                  <a:fillRect r="-2256"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466B23-089C-C8E2-9A18-4081563B3702}"/>
                  </a:ext>
                </a:extLst>
              </p:cNvPr>
              <p:cNvSpPr txBox="1"/>
              <p:nvPr/>
            </p:nvSpPr>
            <p:spPr>
              <a:xfrm>
                <a:off x="6531188" y="2989964"/>
                <a:ext cx="2149819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466B23-089C-C8E2-9A18-4081563B3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88" y="2989964"/>
                <a:ext cx="2149819" cy="516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43B1B3-DE73-5C5D-E597-04F62BCD11E3}"/>
                  </a:ext>
                </a:extLst>
              </p:cNvPr>
              <p:cNvSpPr txBox="1"/>
              <p:nvPr/>
            </p:nvSpPr>
            <p:spPr>
              <a:xfrm>
                <a:off x="6090684" y="3506709"/>
                <a:ext cx="5146922" cy="1352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43B1B3-DE73-5C5D-E597-04F62BCD1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684" y="3506709"/>
                <a:ext cx="5146922" cy="1352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D86B2DF-7747-C4A1-30C7-2D6D2CD37DAE}"/>
              </a:ext>
            </a:extLst>
          </p:cNvPr>
          <p:cNvCxnSpPr>
            <a:cxnSpLocks/>
          </p:cNvCxnSpPr>
          <p:nvPr/>
        </p:nvCxnSpPr>
        <p:spPr>
          <a:xfrm flipV="1">
            <a:off x="9781674" y="4858874"/>
            <a:ext cx="569122" cy="156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644444-F9EE-E6D5-1E14-E089AE704219}"/>
              </a:ext>
            </a:extLst>
          </p:cNvPr>
          <p:cNvSpPr txBox="1"/>
          <p:nvPr/>
        </p:nvSpPr>
        <p:spPr>
          <a:xfrm>
            <a:off x="7340009" y="4914311"/>
            <a:ext cx="3785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Однородные координаты</a:t>
            </a:r>
          </a:p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можно умножать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делить на любое число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D451AC2-C5CF-1277-E5C8-484A1CD2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Focal length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21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9A1CF4-CE6C-69DA-0CD3-2A33B266DDDE}"/>
                  </a:ext>
                </a:extLst>
              </p:cNvPr>
              <p:cNvSpPr txBox="1"/>
              <p:nvPr/>
            </p:nvSpPr>
            <p:spPr>
              <a:xfrm>
                <a:off x="3125535" y="1988230"/>
                <a:ext cx="5646289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</m:e>
                            </m:mr>
                          </m: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9A1CF4-CE6C-69DA-0CD3-2A33B266D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535" y="1988230"/>
                <a:ext cx="5646289" cy="5167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0C6F9-03B0-360A-0CDF-BFBA27B941BF}"/>
                  </a:ext>
                </a:extLst>
              </p:cNvPr>
              <p:cNvSpPr txBox="1"/>
              <p:nvPr/>
            </p:nvSpPr>
            <p:spPr>
              <a:xfrm>
                <a:off x="1123508" y="3925673"/>
                <a:ext cx="6571351" cy="13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0C6F9-03B0-360A-0CDF-BFBA27B94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508" y="3925673"/>
                <a:ext cx="6571351" cy="1315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77FDD49-EBFA-BD85-59DB-3766CCB34CBB}"/>
              </a:ext>
            </a:extLst>
          </p:cNvPr>
          <p:cNvCxnSpPr/>
          <p:nvPr/>
        </p:nvCxnSpPr>
        <p:spPr>
          <a:xfrm flipV="1">
            <a:off x="4127500" y="2504975"/>
            <a:ext cx="0" cy="377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AA4E3AD8-4237-3F3B-158E-571242B09F36}"/>
              </a:ext>
            </a:extLst>
          </p:cNvPr>
          <p:cNvCxnSpPr/>
          <p:nvPr/>
        </p:nvCxnSpPr>
        <p:spPr>
          <a:xfrm flipV="1">
            <a:off x="6400800" y="2504975"/>
            <a:ext cx="0" cy="377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8C727C9-231D-A321-219A-FD78DF053855}"/>
              </a:ext>
            </a:extLst>
          </p:cNvPr>
          <p:cNvSpPr txBox="1"/>
          <p:nvPr/>
        </p:nvSpPr>
        <p:spPr>
          <a:xfrm>
            <a:off x="3658214" y="2882900"/>
            <a:ext cx="1223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Было так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4C58DE-9A84-44B7-0E37-F24C3DF8B405}"/>
              </a:ext>
            </a:extLst>
          </p:cNvPr>
          <p:cNvSpPr txBox="1"/>
          <p:nvPr/>
        </p:nvSpPr>
        <p:spPr>
          <a:xfrm>
            <a:off x="6088464" y="2884388"/>
            <a:ext cx="1223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Хотим так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DE1A0E7-006A-788E-91DE-32E0A5CAB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205" y="3568602"/>
            <a:ext cx="2733675" cy="2029182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F9A3AE9A-3598-4EC2-680C-4F20DA2EE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Principal point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464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12150-8B22-9523-3DDA-F609323BE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Модель камеры-обскуры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C742FB2-31C8-B67F-5F6C-405AAEE06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319" y="1388368"/>
            <a:ext cx="5374978" cy="282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7EF97E-6BF8-0AFB-2E87-790FDA542426}"/>
                  </a:ext>
                </a:extLst>
              </p:cNvPr>
              <p:cNvSpPr txBox="1"/>
              <p:nvPr/>
            </p:nvSpPr>
            <p:spPr>
              <a:xfrm>
                <a:off x="1119756" y="4211235"/>
                <a:ext cx="9896684" cy="13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7EF97E-6BF8-0AFB-2E87-790FDA54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56" y="4211235"/>
                <a:ext cx="9896684" cy="1315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F4181D5-6064-E043-1E11-ED12EC36AF05}"/>
              </a:ext>
            </a:extLst>
          </p:cNvPr>
          <p:cNvSpPr txBox="1"/>
          <p:nvPr/>
        </p:nvSpPr>
        <p:spPr>
          <a:xfrm>
            <a:off x="1138435" y="5507140"/>
            <a:ext cx="8427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A97C1A-695F-245E-B38A-BD776751A237}"/>
              </a:ext>
            </a:extLst>
          </p:cNvPr>
          <p:cNvSpPr txBox="1"/>
          <p:nvPr/>
        </p:nvSpPr>
        <p:spPr>
          <a:xfrm>
            <a:off x="1800460" y="5507140"/>
            <a:ext cx="112217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 в однородных координатах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7D927C-CFD5-5C89-1798-B48D63C6E9F7}"/>
              </a:ext>
            </a:extLst>
          </p:cNvPr>
          <p:cNvSpPr txBox="1"/>
          <p:nvPr/>
        </p:nvSpPr>
        <p:spPr>
          <a:xfrm>
            <a:off x="3685157" y="5507140"/>
            <a:ext cx="1435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Проецирование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8465D-9564-424B-EBD7-97E4B41C3236}"/>
              </a:ext>
            </a:extLst>
          </p:cNvPr>
          <p:cNvSpPr txBox="1"/>
          <p:nvPr/>
        </p:nvSpPr>
        <p:spPr>
          <a:xfrm>
            <a:off x="5560177" y="5507140"/>
            <a:ext cx="11221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 в системе координат камеры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AE635-FE96-F79B-DEDD-FBA131E947E0}"/>
              </a:ext>
            </a:extLst>
          </p:cNvPr>
          <p:cNvSpPr txBox="1"/>
          <p:nvPr/>
        </p:nvSpPr>
        <p:spPr>
          <a:xfrm>
            <a:off x="6713339" y="5507140"/>
            <a:ext cx="112217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 в однородных координатах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CD45A-9261-B4C1-AA7F-507F4C3AFAB8}"/>
              </a:ext>
            </a:extLst>
          </p:cNvPr>
          <p:cNvSpPr txBox="1"/>
          <p:nvPr/>
        </p:nvSpPr>
        <p:spPr>
          <a:xfrm>
            <a:off x="8241272" y="5507140"/>
            <a:ext cx="11221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Та же 2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точка в однородных координатах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407BFA-7FF5-2CA5-35F4-37D095904986}"/>
              </a:ext>
            </a:extLst>
          </p:cNvPr>
          <p:cNvSpPr txBox="1"/>
          <p:nvPr/>
        </p:nvSpPr>
        <p:spPr>
          <a:xfrm>
            <a:off x="9322067" y="5507140"/>
            <a:ext cx="11221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Искомый пиксель в однородных координатах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8E01E-9158-D28E-C692-2152B61D553B}"/>
              </a:ext>
            </a:extLst>
          </p:cNvPr>
          <p:cNvSpPr txBox="1"/>
          <p:nvPr/>
        </p:nvSpPr>
        <p:spPr>
          <a:xfrm>
            <a:off x="10023578" y="5507140"/>
            <a:ext cx="11221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Искомый пиксель</a:t>
            </a:r>
          </a:p>
        </p:txBody>
      </p:sp>
      <p:sp>
        <p:nvSpPr>
          <p:cNvPr id="23" name="Левая фигурная скобка 22">
            <a:extLst>
              <a:ext uri="{FF2B5EF4-FFF2-40B4-BE49-F238E27FC236}">
                <a16:creationId xmlns:a16="http://schemas.microsoft.com/office/drawing/2014/main" id="{9E984947-8B02-2A07-D31C-D3D42FE6573F}"/>
              </a:ext>
            </a:extLst>
          </p:cNvPr>
          <p:cNvSpPr/>
          <p:nvPr/>
        </p:nvSpPr>
        <p:spPr>
          <a:xfrm rot="16200000">
            <a:off x="4165506" y="4001818"/>
            <a:ext cx="265113" cy="284466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3516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2849</TotalTime>
  <Words>751</Words>
  <Application>Microsoft Office PowerPoint</Application>
  <PresentationFormat>Широкоэкранный</PresentationFormat>
  <Paragraphs>203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Тема Office</vt:lpstr>
      <vt:lpstr>Модель камеры, калибровка, гомография</vt:lpstr>
      <vt:lpstr>Камера-обскура (pinhole camera)</vt:lpstr>
      <vt:lpstr>Камера-обскура (pinhole camera)</vt:lpstr>
      <vt:lpstr>Однородные координаты</vt:lpstr>
      <vt:lpstr>Однородные координаты</vt:lpstr>
      <vt:lpstr>От пикселя к лучу</vt:lpstr>
      <vt:lpstr>Focal length</vt:lpstr>
      <vt:lpstr>Principal point</vt:lpstr>
      <vt:lpstr>Модель камеры-обскуры</vt:lpstr>
      <vt:lpstr>Если 3D точка не в системе координат камеры</vt:lpstr>
      <vt:lpstr>Сдвиг системы координат</vt:lpstr>
      <vt:lpstr>Поворот системы координат</vt:lpstr>
      <vt:lpstr>Трансформация системы координат</vt:lpstr>
      <vt:lpstr>Модель камеры-обскуры</vt:lpstr>
      <vt:lpstr>Калибровка</vt:lpstr>
      <vt:lpstr>Калибровка</vt:lpstr>
      <vt:lpstr>Определение параметров камеры по снимкам</vt:lpstr>
      <vt:lpstr>Дисторсия</vt:lpstr>
      <vt:lpstr>Добавление дисторсии в модель</vt:lpstr>
      <vt:lpstr>Калибровка в OpenCV</vt:lpstr>
      <vt:lpstr>Обратная проекция</vt:lpstr>
      <vt:lpstr>Гомография</vt:lpstr>
      <vt:lpstr>Гомография</vt:lpstr>
      <vt:lpstr>Плоская сцена</vt:lpstr>
      <vt:lpstr>Исправление искажения изображения</vt:lpstr>
      <vt:lpstr>Исправление искажения изображения</vt:lpstr>
      <vt:lpstr>Построение панорам</vt:lpstr>
      <vt:lpstr>Простейшие случаи гомографии</vt:lpstr>
      <vt:lpstr>The Direct Linear Transformation Algorithm DLT</vt:lpstr>
      <vt:lpstr>Использованные материалы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Кумов Вячеслав Сергеевич</dc:creator>
  <cp:lastModifiedBy>a165</cp:lastModifiedBy>
  <cp:revision>56</cp:revision>
  <dcterms:created xsi:type="dcterms:W3CDTF">2024-11-06T14:38:58Z</dcterms:created>
  <dcterms:modified xsi:type="dcterms:W3CDTF">2025-11-21T07:48:55Z</dcterms:modified>
</cp:coreProperties>
</file>